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Lst>
  <p:sldIdLst>
    <p:sldId id="315" r:id="rId3"/>
    <p:sldId id="302" r:id="rId4"/>
    <p:sldId id="323" r:id="rId5"/>
    <p:sldId id="268" r:id="rId6"/>
    <p:sldId id="310" r:id="rId7"/>
    <p:sldId id="305" r:id="rId8"/>
    <p:sldId id="306" r:id="rId9"/>
    <p:sldId id="324" r:id="rId10"/>
    <p:sldId id="326" r:id="rId11"/>
    <p:sldId id="309" r:id="rId12"/>
    <p:sldId id="327" r:id="rId13"/>
    <p:sldId id="307" r:id="rId14"/>
    <p:sldId id="308" r:id="rId15"/>
    <p:sldId id="311" r:id="rId16"/>
    <p:sldId id="328" r:id="rId17"/>
    <p:sldId id="329" r:id="rId18"/>
    <p:sldId id="330" r:id="rId19"/>
    <p:sldId id="331" r:id="rId20"/>
    <p:sldId id="332" r:id="rId21"/>
    <p:sldId id="333" r:id="rId22"/>
    <p:sldId id="334" r:id="rId23"/>
    <p:sldId id="318" r:id="rId24"/>
    <p:sldId id="335" r:id="rId25"/>
    <p:sldId id="336" r:id="rId26"/>
    <p:sldId id="337" r:id="rId27"/>
    <p:sldId id="312" r:id="rId28"/>
    <p:sldId id="313" r:id="rId29"/>
    <p:sldId id="314" r:id="rId30"/>
    <p:sldId id="316" r:id="rId31"/>
    <p:sldId id="319" r:id="rId32"/>
    <p:sldId id="320" r:id="rId33"/>
    <p:sldId id="321" r:id="rId34"/>
    <p:sldId id="322" r:id="rId35"/>
    <p:sldId id="350" r:id="rId36"/>
    <p:sldId id="353" r:id="rId37"/>
    <p:sldId id="300" r:id="rId38"/>
    <p:sldId id="338" r:id="rId39"/>
    <p:sldId id="339" r:id="rId40"/>
    <p:sldId id="341" r:id="rId41"/>
    <p:sldId id="340" r:id="rId42"/>
    <p:sldId id="342" r:id="rId43"/>
    <p:sldId id="343" r:id="rId44"/>
    <p:sldId id="344" r:id="rId45"/>
    <p:sldId id="345" r:id="rId46"/>
    <p:sldId id="346" r:id="rId47"/>
    <p:sldId id="347" r:id="rId48"/>
    <p:sldId id="348" r:id="rId49"/>
    <p:sldId id="352" r:id="rId50"/>
    <p:sldId id="351" r:id="rId51"/>
    <p:sldId id="34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2C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33" autoAdjust="0"/>
    <p:restoredTop sz="94660"/>
  </p:normalViewPr>
  <p:slideViewPr>
    <p:cSldViewPr snapToGrid="0">
      <p:cViewPr varScale="1">
        <p:scale>
          <a:sx n="77" d="100"/>
          <a:sy n="77" d="100"/>
        </p:scale>
        <p:origin x="8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pt>
    <dgm:pt modelId="{D8A27DA7-C8B5-4804-8A27-23E18449662B}" type="pres">
      <dgm:prSet presAssocID="{F9557509-5BC1-4E4A-96D8-803B7A4F2E6B}" presName="wedge2" presStyleLbl="node1" presStyleIdx="1" presStyleCnt="6"/>
      <dgm:spPr/>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pt>
    <dgm:pt modelId="{BE544001-B459-4917-9771-2E188FEA5DF6}" type="pres">
      <dgm:prSet presAssocID="{F9557509-5BC1-4E4A-96D8-803B7A4F2E6B}" presName="wedge3" presStyleLbl="node1" presStyleIdx="2" presStyleCnt="6"/>
      <dgm:spPr/>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pt>
    <dgm:pt modelId="{96A2ABAB-D0C6-4681-AE89-C571B45A61E2}" type="pres">
      <dgm:prSet presAssocID="{F9557509-5BC1-4E4A-96D8-803B7A4F2E6B}" presName="wedge4" presStyleLbl="node1" presStyleIdx="3" presStyleCnt="6"/>
      <dgm:spPr/>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pt>
    <dgm:pt modelId="{70FF1515-2BB5-4F57-AF7D-2FB03F0C9FEE}" type="pres">
      <dgm:prSet presAssocID="{F9557509-5BC1-4E4A-96D8-803B7A4F2E6B}" presName="wedge5" presStyleLbl="node1" presStyleIdx="4" presStyleCnt="6"/>
      <dgm:spPr/>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pt>
    <dgm:pt modelId="{407EF6B5-974D-4F77-A2C4-293FD72EBE79}" type="pres">
      <dgm:prSet presAssocID="{F9557509-5BC1-4E4A-96D8-803B7A4F2E6B}" presName="wedge6" presStyleLbl="node1" presStyleIdx="5" presStyleCnt="6"/>
      <dgm:spPr/>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pt>
  </dgm:ptLst>
  <dgm:cxnLst>
    <dgm:cxn modelId="{CAB1AE02-6121-4DDD-9D00-83164B81E3CC}" type="presOf" srcId="{1332526E-A2A5-4ABF-83EE-856915AEA525}" destId="{0E3B1684-5843-48CC-8EE5-1003A7CD23A2}" srcOrd="1" destOrd="0" presId="urn:microsoft.com/office/officeart/2005/8/layout/chart3"/>
    <dgm:cxn modelId="{65D7EE08-9C51-4087-A4B9-318F7F957762}" type="presOf" srcId="{82C3D154-9931-40BB-8E1F-08234A5BCF9B}" destId="{407EF6B5-974D-4F77-A2C4-293FD72EBE79}"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D731493A-C574-49CA-B36A-E6DD7E1E77DB}" type="presOf" srcId="{82C3D154-9931-40BB-8E1F-08234A5BCF9B}" destId="{52D7CA66-9C3E-496F-9AD1-90177EB6AA2F}" srcOrd="1" destOrd="0" presId="urn:microsoft.com/office/officeart/2005/8/layout/chart3"/>
    <dgm:cxn modelId="{DA5E155C-DDAE-4B86-B4DE-36E066F13A75}" type="presOf" srcId="{31450FA7-78DF-4C10-8DDC-FC7AE70E22B7}" destId="{177E0B9A-BEDE-45F4-B3C0-2AFA2B06C85E}"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464CBD54-EE1D-4AF5-B8DB-F77DD1DA7556}" srcId="{F9557509-5BC1-4E4A-96D8-803B7A4F2E6B}" destId="{1332526E-A2A5-4ABF-83EE-856915AEA525}" srcOrd="2" destOrd="0" parTransId="{4AAA8F84-E9F1-4E01-97B2-76A38B74138F}" sibTransId="{FE60DA7A-36AA-4BB5-A04F-B191BEF7CBDF}"/>
    <dgm:cxn modelId="{5A02CA86-8AF8-42C9-82CD-556B0642360A}" type="presOf" srcId="{4ED783A4-12AC-4EA1-9ADA-2D6ED031B3CF}" destId="{96A2ABAB-D0C6-4681-AE89-C571B45A61E2}" srcOrd="0" destOrd="0" presId="urn:microsoft.com/office/officeart/2005/8/layout/chart3"/>
    <dgm:cxn modelId="{D6DC9188-874B-4E78-A622-7738F5A40837}"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B3670F93-E025-4E59-9511-F946A84F1A63}" type="presOf" srcId="{1332526E-A2A5-4ABF-83EE-856915AEA525}" destId="{BE544001-B459-4917-9771-2E188FEA5DF6}" srcOrd="0" destOrd="0" presId="urn:microsoft.com/office/officeart/2005/8/layout/chart3"/>
    <dgm:cxn modelId="{B0CBD395-96E0-4B5A-8324-5EC44018CCE1}" type="presOf" srcId="{F9557509-5BC1-4E4A-96D8-803B7A4F2E6B}" destId="{E8D7E571-1B69-4553-931B-9C71F837AFF1}" srcOrd="0" destOrd="0" presId="urn:microsoft.com/office/officeart/2005/8/layout/chart3"/>
    <dgm:cxn modelId="{A5A9EA98-17E9-42BE-9A95-13B623E1B86F}" type="presOf" srcId="{4ED783A4-12AC-4EA1-9ADA-2D6ED031B3CF}" destId="{CB464710-BD87-4006-A435-1F1F4FD3DAA8}" srcOrd="1" destOrd="0" presId="urn:microsoft.com/office/officeart/2005/8/layout/chart3"/>
    <dgm:cxn modelId="{D6846EA5-A65C-4538-9039-9AB13489B203}" type="presOf" srcId="{CBC0E0F5-938D-46D3-A268-FB6EAAA84864}" destId="{D8A27DA7-C8B5-4804-8A27-23E18449662B}"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5D98AB3-151D-4962-BC24-0AE7CA4B943F}" type="presOf" srcId="{A8793DB5-CD17-44B6-B3EE-C361D941EE5B}" destId="{70FF1515-2BB5-4F57-AF7D-2FB03F0C9FEE}" srcOrd="0" destOrd="0" presId="urn:microsoft.com/office/officeart/2005/8/layout/chart3"/>
    <dgm:cxn modelId="{13C598B9-9203-4A66-8AA4-3E5D3DCE7474}" type="presOf" srcId="{A8793DB5-CD17-44B6-B3EE-C361D941EE5B}" destId="{1924E8FF-9FB7-4724-8466-EB40D4973D25}"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F2AAB6C4-7ED8-4B97-AB5E-29B627FE5C20}" type="presOf" srcId="{31450FA7-78DF-4C10-8DDC-FC7AE70E22B7}" destId="{A6D4CCA4-C53C-4F05-BA39-AB62D4D49967}" srcOrd="0" destOrd="0" presId="urn:microsoft.com/office/officeart/2005/8/layout/chart3"/>
    <dgm:cxn modelId="{FFA29156-5ED3-4A3B-8162-0926057800C1}" type="presParOf" srcId="{E8D7E571-1B69-4553-931B-9C71F837AFF1}" destId="{A6D4CCA4-C53C-4F05-BA39-AB62D4D49967}" srcOrd="0" destOrd="0" presId="urn:microsoft.com/office/officeart/2005/8/layout/chart3"/>
    <dgm:cxn modelId="{21F9195F-11BC-4625-B29F-2969CCC4C1AB}" type="presParOf" srcId="{E8D7E571-1B69-4553-931B-9C71F837AFF1}" destId="{177E0B9A-BEDE-45F4-B3C0-2AFA2B06C85E}" srcOrd="1" destOrd="0" presId="urn:microsoft.com/office/officeart/2005/8/layout/chart3"/>
    <dgm:cxn modelId="{3FFAC194-34EE-4313-8E4F-A8B7C472FE35}" type="presParOf" srcId="{E8D7E571-1B69-4553-931B-9C71F837AFF1}" destId="{D8A27DA7-C8B5-4804-8A27-23E18449662B}" srcOrd="2" destOrd="0" presId="urn:microsoft.com/office/officeart/2005/8/layout/chart3"/>
    <dgm:cxn modelId="{CB13ED41-DE58-416D-9827-06A1FB9029AE}" type="presParOf" srcId="{E8D7E571-1B69-4553-931B-9C71F837AFF1}" destId="{A1C5005E-0DC7-47FF-A7F7-38A46AED8C08}" srcOrd="3" destOrd="0" presId="urn:microsoft.com/office/officeart/2005/8/layout/chart3"/>
    <dgm:cxn modelId="{C0B8954E-7F84-4B20-96DB-72DB7CDFDFC8}" type="presParOf" srcId="{E8D7E571-1B69-4553-931B-9C71F837AFF1}" destId="{BE544001-B459-4917-9771-2E188FEA5DF6}" srcOrd="4" destOrd="0" presId="urn:microsoft.com/office/officeart/2005/8/layout/chart3"/>
    <dgm:cxn modelId="{77CB7B64-BF94-43B4-A932-178FDF441A2C}" type="presParOf" srcId="{E8D7E571-1B69-4553-931B-9C71F837AFF1}" destId="{0E3B1684-5843-48CC-8EE5-1003A7CD23A2}" srcOrd="5" destOrd="0" presId="urn:microsoft.com/office/officeart/2005/8/layout/chart3"/>
    <dgm:cxn modelId="{D9FCC0A8-36AB-4AA8-A11E-0931CBB8B471}" type="presParOf" srcId="{E8D7E571-1B69-4553-931B-9C71F837AFF1}" destId="{96A2ABAB-D0C6-4681-AE89-C571B45A61E2}" srcOrd="6" destOrd="0" presId="urn:microsoft.com/office/officeart/2005/8/layout/chart3"/>
    <dgm:cxn modelId="{EB68D107-C53B-4FCB-A164-3BE3DF1CC427}" type="presParOf" srcId="{E8D7E571-1B69-4553-931B-9C71F837AFF1}" destId="{CB464710-BD87-4006-A435-1F1F4FD3DAA8}" srcOrd="7" destOrd="0" presId="urn:microsoft.com/office/officeart/2005/8/layout/chart3"/>
    <dgm:cxn modelId="{21EF9911-4EC9-460A-AD4C-78D1CA312A1D}" type="presParOf" srcId="{E8D7E571-1B69-4553-931B-9C71F837AFF1}" destId="{70FF1515-2BB5-4F57-AF7D-2FB03F0C9FEE}" srcOrd="8" destOrd="0" presId="urn:microsoft.com/office/officeart/2005/8/layout/chart3"/>
    <dgm:cxn modelId="{974FF5BD-98B8-4568-9674-1298B7AD8686}" type="presParOf" srcId="{E8D7E571-1B69-4553-931B-9C71F837AFF1}" destId="{1924E8FF-9FB7-4724-8466-EB40D4973D25}" srcOrd="9" destOrd="0" presId="urn:microsoft.com/office/officeart/2005/8/layout/chart3"/>
    <dgm:cxn modelId="{AAED04A3-5DFF-4B00-A0A9-37F6E1E25680}" type="presParOf" srcId="{E8D7E571-1B69-4553-931B-9C71F837AFF1}" destId="{407EF6B5-974D-4F77-A2C4-293FD72EBE79}" srcOrd="10" destOrd="0" presId="urn:microsoft.com/office/officeart/2005/8/layout/chart3"/>
    <dgm:cxn modelId="{FB66418B-733B-4C38-952D-909477AC4D94}"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619424" y="485769"/>
          <a:ext cx="4011830" cy="4011830"/>
        </a:xfrm>
        <a:prstGeom prst="pie">
          <a:avLst>
            <a:gd name="adj1" fmla="val 16200000"/>
            <a:gd name="adj2" fmla="val 19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2668324" y="915608"/>
        <a:ext cx="1170117" cy="859678"/>
      </dsp:txXfrm>
    </dsp:sp>
    <dsp:sp modelId="{D8A27DA7-C8B5-4804-8A27-23E18449662B}">
      <dsp:nvSpPr>
        <dsp:cNvPr id="0" name=""/>
        <dsp:cNvSpPr/>
      </dsp:nvSpPr>
      <dsp:spPr>
        <a:xfrm>
          <a:off x="621623" y="485479"/>
          <a:ext cx="4011830" cy="4011830"/>
        </a:xfrm>
        <a:prstGeom prst="pie">
          <a:avLst>
            <a:gd name="adj1" fmla="val 19800000"/>
            <a:gd name="adj2" fmla="val 1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endParaRPr lang="en-US" sz="4900" kern="1200" dirty="0"/>
        </a:p>
      </dsp:txBody>
      <dsp:txXfrm>
        <a:off x="3367817" y="2085435"/>
        <a:ext cx="1213101" cy="811918"/>
      </dsp:txXfrm>
    </dsp:sp>
    <dsp:sp modelId="{BE544001-B459-4917-9771-2E188FEA5DF6}">
      <dsp:nvSpPr>
        <dsp:cNvPr id="0" name=""/>
        <dsp:cNvSpPr/>
      </dsp:nvSpPr>
      <dsp:spPr>
        <a:xfrm>
          <a:off x="621623" y="485479"/>
          <a:ext cx="4011830" cy="4011830"/>
        </a:xfrm>
        <a:prstGeom prst="pie">
          <a:avLst>
            <a:gd name="adj1" fmla="val 1800000"/>
            <a:gd name="adj2" fmla="val 54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2670523" y="3207793"/>
        <a:ext cx="1170117" cy="859678"/>
      </dsp:txXfrm>
    </dsp:sp>
    <dsp:sp modelId="{96A2ABAB-D0C6-4681-AE89-C571B45A61E2}">
      <dsp:nvSpPr>
        <dsp:cNvPr id="0" name=""/>
        <dsp:cNvSpPr/>
      </dsp:nvSpPr>
      <dsp:spPr>
        <a:xfrm>
          <a:off x="621623" y="485479"/>
          <a:ext cx="4011830" cy="4011830"/>
        </a:xfrm>
        <a:prstGeom prst="pie">
          <a:avLst>
            <a:gd name="adj1" fmla="val 5400000"/>
            <a:gd name="adj2" fmla="val 90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1414437" y="3207793"/>
        <a:ext cx="1170117" cy="859678"/>
      </dsp:txXfrm>
    </dsp:sp>
    <dsp:sp modelId="{70FF1515-2BB5-4F57-AF7D-2FB03F0C9FEE}">
      <dsp:nvSpPr>
        <dsp:cNvPr id="0" name=""/>
        <dsp:cNvSpPr/>
      </dsp:nvSpPr>
      <dsp:spPr>
        <a:xfrm>
          <a:off x="621623" y="485479"/>
          <a:ext cx="4011830" cy="4011830"/>
        </a:xfrm>
        <a:prstGeom prst="pie">
          <a:avLst>
            <a:gd name="adj1" fmla="val 9000000"/>
            <a:gd name="adj2" fmla="val 126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endParaRPr lang="en-US" sz="4900" kern="1200" dirty="0"/>
        </a:p>
      </dsp:txBody>
      <dsp:txXfrm>
        <a:off x="683711" y="2085435"/>
        <a:ext cx="1213101" cy="811918"/>
      </dsp:txXfrm>
    </dsp:sp>
    <dsp:sp modelId="{407EF6B5-974D-4F77-A2C4-293FD72EBE79}">
      <dsp:nvSpPr>
        <dsp:cNvPr id="0" name=""/>
        <dsp:cNvSpPr/>
      </dsp:nvSpPr>
      <dsp:spPr>
        <a:xfrm>
          <a:off x="621623" y="485479"/>
          <a:ext cx="4011830" cy="4011830"/>
        </a:xfrm>
        <a:prstGeom prst="pie">
          <a:avLst>
            <a:gd name="adj1" fmla="val 12600000"/>
            <a:gd name="adj2" fmla="val 162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1414437" y="915318"/>
        <a:ext cx="1170117" cy="85967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8984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1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41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067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6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41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40802" cy="990777"/>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40802" cy="4812242"/>
          </a:xfrm>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62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29513" cy="990777"/>
          </a:xfrm>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29513" cy="4812242"/>
          </a:xfrm>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59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18224" cy="990777"/>
          </a:xfrm>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18224" cy="4812242"/>
          </a:xfrm>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1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63379" cy="990777"/>
          </a:xfrm>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63379" cy="4812242"/>
          </a:xfrm>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726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895646" cy="990777"/>
          </a:xfrm>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895646" cy="4812242"/>
          </a:xfrm>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4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75628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544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104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712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398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6325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8275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77915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2978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9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6334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5393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9515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95746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1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74911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1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41357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7005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0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63395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0650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6170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1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97346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247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2473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00B0F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177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7030A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69298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FF990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76517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57722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43467"/>
            <a:ext cx="10515600" cy="1047221"/>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31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10515600" cy="959556"/>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50230"/>
            <a:ext cx="5157787"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50230"/>
            <a:ext cx="5183188"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181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1261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464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4385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6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11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75101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6087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5113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5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2734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8997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976489"/>
            <a:ext cx="3932237" cy="1416756"/>
          </a:xfrm>
        </p:spPr>
        <p:txBody>
          <a:bodyPr anchor="t"/>
          <a:lstStyle>
            <a:lvl1pPr>
              <a:defRPr sz="32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976490"/>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576689"/>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521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50569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6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9850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998867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7124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0532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21860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04338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05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75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9_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8891908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37823806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1898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71984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7220967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405625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07398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0820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0321505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18001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3995909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159259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989092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310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72532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011433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32534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1992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0446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72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2.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053479"/>
      </p:ext>
    </p:extLst>
  </p:cSld>
  <p:clrMap bg1="lt1" tx1="dk1" bg2="lt2" tx2="dk2" accent1="accent1" accent2="accent2" accent3="accent3" accent4="accent4" accent5="accent5" accent6="accent6" hlink="hlink" folHlink="folHlink"/>
  <p:sldLayoutIdLst>
    <p:sldLayoutId id="2147483681" r:id="rId1"/>
    <p:sldLayoutId id="2147483712" r:id="rId2"/>
    <p:sldLayoutId id="2147483649" r:id="rId3"/>
    <p:sldLayoutId id="2147483706" r:id="rId4"/>
    <p:sldLayoutId id="2147483677" r:id="rId5"/>
    <p:sldLayoutId id="2147483678" r:id="rId6"/>
    <p:sldLayoutId id="2147483679" r:id="rId7"/>
    <p:sldLayoutId id="2147483680" r:id="rId8"/>
    <p:sldLayoutId id="2147483650" r:id="rId9"/>
    <p:sldLayoutId id="2147483707" r:id="rId10"/>
    <p:sldLayoutId id="2147483708" r:id="rId11"/>
    <p:sldLayoutId id="2147483709" r:id="rId12"/>
    <p:sldLayoutId id="2147483710" r:id="rId13"/>
    <p:sldLayoutId id="2147483711" r:id="rId14"/>
    <p:sldLayoutId id="2147483686" r:id="rId15"/>
    <p:sldLayoutId id="2147483692" r:id="rId16"/>
    <p:sldLayoutId id="2147483693" r:id="rId17"/>
    <p:sldLayoutId id="2147483694" r:id="rId18"/>
    <p:sldLayoutId id="2147483695" r:id="rId19"/>
    <p:sldLayoutId id="2147483691" r:id="rId20"/>
    <p:sldLayoutId id="2147483687" r:id="rId21"/>
    <p:sldLayoutId id="2147483688" r:id="rId22"/>
    <p:sldLayoutId id="2147483689" r:id="rId23"/>
    <p:sldLayoutId id="2147483690" r:id="rId24"/>
    <p:sldLayoutId id="2147483658" r:id="rId25"/>
    <p:sldLayoutId id="2147483666" r:id="rId26"/>
    <p:sldLayoutId id="2147483667" r:id="rId27"/>
    <p:sldLayoutId id="2147483668" r:id="rId28"/>
    <p:sldLayoutId id="2147483670" r:id="rId29"/>
    <p:sldLayoutId id="2147483713" r:id="rId30"/>
    <p:sldLayoutId id="2147483714" r:id="rId31"/>
    <p:sldLayoutId id="2147483715" r:id="rId32"/>
    <p:sldLayoutId id="2147483716" r:id="rId33"/>
    <p:sldLayoutId id="2147483717" r:id="rId34"/>
    <p:sldLayoutId id="2147483696" r:id="rId35"/>
    <p:sldLayoutId id="2147483697" r:id="rId36"/>
    <p:sldLayoutId id="2147483698" r:id="rId37"/>
    <p:sldLayoutId id="2147483699" r:id="rId38"/>
    <p:sldLayoutId id="2147483700" r:id="rId39"/>
    <p:sldLayoutId id="2147483651" r:id="rId40"/>
    <p:sldLayoutId id="2147483701" r:id="rId41"/>
    <p:sldLayoutId id="2147483702" r:id="rId42"/>
    <p:sldLayoutId id="2147483703" r:id="rId43"/>
    <p:sldLayoutId id="2147483652" r:id="rId44"/>
    <p:sldLayoutId id="2147483653" r:id="rId45"/>
    <p:sldLayoutId id="2147483654" r:id="rId46"/>
    <p:sldLayoutId id="2147483662" r:id="rId47"/>
    <p:sldLayoutId id="2147483663" r:id="rId48"/>
    <p:sldLayoutId id="2147483704" r:id="rId49"/>
    <p:sldLayoutId id="2147483664" r:id="rId50"/>
    <p:sldLayoutId id="2147483665" r:id="rId51"/>
    <p:sldLayoutId id="2147483671" r:id="rId52"/>
    <p:sldLayoutId id="2147483655" r:id="rId53"/>
    <p:sldLayoutId id="2147483657" r:id="rId54"/>
    <p:sldLayoutId id="2147483676" r:id="rId55"/>
    <p:sldLayoutId id="2147483705" r:id="rId56"/>
    <p:sldLayoutId id="2147483672" r:id="rId57"/>
    <p:sldLayoutId id="2147483673" r:id="rId58"/>
    <p:sldLayoutId id="2147483674" r:id="rId59"/>
    <p:sldLayoutId id="2147483675" r:id="rId60"/>
    <p:sldLayoutId id="2147483718" r:id="rId61"/>
    <p:sldLayoutId id="2147483719" r:id="rId62"/>
    <p:sldLayoutId id="2147483737" r:id="rId63"/>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377176114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visualstudio.com/vs/visual-studio-mac/" TargetMode="Externa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hyperlink" Target="https://www.visualstudio.com/vs/mobile-center/" TargetMode="Externa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xamarin.com/guides/cross-platform/profiler/" TargetMode="External"/><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eveloper.xamarin.com/guides/cross-platform/inspector/" TargetMode="Externa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eveloper.xamarin.com/guides/cross-platform/workbooks/" TargetMode="Externa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hyperlink" Target="https://blog.xamarin.com/glimpse-future-xamarin-forms-3-0/" TargetMode="Externa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hyperlink" Target="https://t.me/xamarin_ukraine" TargetMode="Externa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hyperlink" Target="https://www.visualstudio.com/vs/mobile-center/" TargetMode="Externa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hyperlink" Target="https://azure.microsoft.com/en-us/services/cognitive-services/" TargetMode="Externa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microsoft.com/en-us/windows/bridges" TargetMode="External"/><Relationship Id="rId2" Type="http://schemas.openxmlformats.org/officeDocument/2006/relationships/image" Target="../media/image18.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636152"/>
            <a:ext cx="11653525" cy="1343082"/>
          </a:xfrm>
        </p:spPr>
        <p:txBody>
          <a:bodyPr/>
          <a:lstStyle/>
          <a:p>
            <a:br>
              <a:rPr lang="en-US" sz="6000" dirty="0"/>
            </a:br>
            <a:r>
              <a:rPr lang="en-US" dirty="0"/>
              <a:t>Introduction to Xamarin</a:t>
            </a:r>
            <a:br>
              <a:rPr lang="ru-RU" sz="6470" dirty="0"/>
            </a:br>
            <a:br>
              <a:rPr lang="ru-RU" sz="2353" dirty="0"/>
            </a:br>
            <a:r>
              <a:rPr lang="en-US" sz="2353" dirty="0"/>
              <a:t>Oleksandr Krakovetskyi</a:t>
            </a:r>
            <a:br>
              <a:rPr lang="en-US" sz="2353" dirty="0"/>
            </a:br>
            <a:r>
              <a:rPr lang="en-US" sz="2353" dirty="0"/>
              <a:t>CEO, DevRain Solutions</a:t>
            </a:r>
            <a:br>
              <a:rPr lang="en-US" sz="2353" dirty="0"/>
            </a:br>
            <a:r>
              <a:rPr lang="en-US" sz="2353" dirty="0"/>
              <a:t>@sashaeve, alex.krakovetskiy@devrain.com</a:t>
            </a:r>
            <a:endParaRPr lang="en-US" sz="6470" dirty="0"/>
          </a:p>
        </p:txBody>
      </p:sp>
    </p:spTree>
    <p:extLst>
      <p:ext uri="{BB962C8B-B14F-4D97-AF65-F5344CB8AC3E}">
        <p14:creationId xmlns:p14="http://schemas.microsoft.com/office/powerpoint/2010/main" val="235976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0900" y="938015"/>
            <a:ext cx="11702853" cy="5029200"/>
          </a:xfrm>
          <a:prstGeom prst="rect">
            <a:avLst/>
          </a:prstGeom>
        </p:spPr>
      </p:pic>
      <p:sp>
        <p:nvSpPr>
          <p:cNvPr id="2" name="Title 1"/>
          <p:cNvSpPr>
            <a:spLocks noGrp="1"/>
          </p:cNvSpPr>
          <p:nvPr>
            <p:ph type="title"/>
          </p:nvPr>
        </p:nvSpPr>
        <p:spPr/>
        <p:txBody>
          <a:bodyPr/>
          <a:lstStyle/>
          <a:p>
            <a:r>
              <a:rPr lang="en-US" dirty="0"/>
              <a:t>Complete Mobile Ecosystem</a:t>
            </a: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52636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Write Once, Run Anywhere</a:t>
            </a:r>
          </a:p>
        </p:txBody>
      </p:sp>
      <p:sp>
        <p:nvSpPr>
          <p:cNvPr id="5" name="Content Placeholder 4"/>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E344D3E-EFBE-4AA1-9269-60E5C53E319C}"/>
              </a:ext>
            </a:extLst>
          </p:cNvPr>
          <p:cNvPicPr>
            <a:picLocks noChangeAspect="1"/>
          </p:cNvPicPr>
          <p:nvPr/>
        </p:nvPicPr>
        <p:blipFill>
          <a:blip r:embed="rId2"/>
          <a:stretch>
            <a:fillRect/>
          </a:stretch>
        </p:blipFill>
        <p:spPr>
          <a:xfrm>
            <a:off x="1276663" y="1715294"/>
            <a:ext cx="8902483" cy="4572000"/>
          </a:xfrm>
          <a:prstGeom prst="rect">
            <a:avLst/>
          </a:prstGeom>
        </p:spPr>
      </p:pic>
    </p:spTree>
    <p:extLst>
      <p:ext uri="{BB962C8B-B14F-4D97-AF65-F5344CB8AC3E}">
        <p14:creationId xmlns:p14="http://schemas.microsoft.com/office/powerpoint/2010/main" val="6782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Sharing Architectural Approaches </a:t>
            </a:r>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235464" y="1690688"/>
            <a:ext cx="9816327" cy="4114800"/>
          </a:xfrm>
          <a:prstGeom prst="rect">
            <a:avLst/>
          </a:prstGeom>
        </p:spPr>
      </p:pic>
    </p:spTree>
    <p:extLst>
      <p:ext uri="{BB962C8B-B14F-4D97-AF65-F5344CB8AC3E}">
        <p14:creationId xmlns:p14="http://schemas.microsoft.com/office/powerpoint/2010/main" val="41512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endParaRPr lang="en-US" dirty="0"/>
          </a:p>
        </p:txBody>
      </p:sp>
      <p:sp>
        <p:nvSpPr>
          <p:cNvPr id="5" name="Content Placeholder 4"/>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43543" y="1558148"/>
            <a:ext cx="5402062" cy="3657600"/>
          </a:xfrm>
          <a:prstGeom prst="rect">
            <a:avLst/>
          </a:prstGeom>
        </p:spPr>
      </p:pic>
      <p:pic>
        <p:nvPicPr>
          <p:cNvPr id="8" name="Picture 7"/>
          <p:cNvPicPr>
            <a:picLocks noChangeAspect="1"/>
          </p:cNvPicPr>
          <p:nvPr/>
        </p:nvPicPr>
        <p:blipFill>
          <a:blip r:embed="rId3"/>
          <a:stretch>
            <a:fillRect/>
          </a:stretch>
        </p:blipFill>
        <p:spPr>
          <a:xfrm>
            <a:off x="3434901" y="4487946"/>
            <a:ext cx="8582406" cy="2301629"/>
          </a:xfrm>
          <a:prstGeom prst="rect">
            <a:avLst/>
          </a:prstGeom>
        </p:spPr>
      </p:pic>
      <p:sp>
        <p:nvSpPr>
          <p:cNvPr id="9" name="Rectangle 8"/>
          <p:cNvSpPr/>
          <p:nvPr/>
        </p:nvSpPr>
        <p:spPr>
          <a:xfrm>
            <a:off x="7979441" y="517832"/>
            <a:ext cx="4169016" cy="3416320"/>
          </a:xfrm>
          <a:prstGeom prst="rect">
            <a:avLst/>
          </a:prstGeom>
        </p:spPr>
        <p:txBody>
          <a:bodyPr wrap="square">
            <a:spAutoFit/>
          </a:bodyPr>
          <a:lstStyle/>
          <a:p>
            <a:pPr marL="285750" indent="-285750">
              <a:buFont typeface="Arial" panose="020B0604020202020204" pitchFamily="34" charset="0"/>
              <a:buChar char="•"/>
            </a:pPr>
            <a:r>
              <a:rPr lang="en-US" sz="2400" dirty="0"/>
              <a:t>40+ Pages, Layouts, and Controls </a:t>
            </a:r>
          </a:p>
          <a:p>
            <a:pPr marL="285750" indent="-285750">
              <a:buFont typeface="Arial" panose="020B0604020202020204" pitchFamily="34" charset="0"/>
              <a:buChar char="•"/>
            </a:pPr>
            <a:r>
              <a:rPr lang="en-US" sz="2400" dirty="0"/>
              <a:t>Build from code behind or XAML</a:t>
            </a:r>
          </a:p>
          <a:p>
            <a:pPr marL="285750" indent="-285750">
              <a:buFont typeface="Arial" panose="020B0604020202020204" pitchFamily="34" charset="0"/>
              <a:buChar char="•"/>
            </a:pPr>
            <a:r>
              <a:rPr lang="en-US" sz="2400" dirty="0"/>
              <a:t>Two-way Data Binding</a:t>
            </a:r>
          </a:p>
          <a:p>
            <a:pPr marL="285750" indent="-285750">
              <a:buFont typeface="Arial" panose="020B0604020202020204" pitchFamily="34" charset="0"/>
              <a:buChar char="•"/>
            </a:pPr>
            <a:r>
              <a:rPr lang="en-US" sz="2400" dirty="0"/>
              <a:t>Navigation</a:t>
            </a:r>
          </a:p>
          <a:p>
            <a:pPr marL="285750" indent="-285750">
              <a:buFont typeface="Arial" panose="020B0604020202020204" pitchFamily="34" charset="0"/>
              <a:buChar char="•"/>
            </a:pPr>
            <a:r>
              <a:rPr lang="en-US" sz="2400" dirty="0"/>
              <a:t>Animation API</a:t>
            </a:r>
          </a:p>
          <a:p>
            <a:pPr marL="285750" indent="-285750">
              <a:buFont typeface="Arial" panose="020B0604020202020204" pitchFamily="34" charset="0"/>
              <a:buChar char="•"/>
            </a:pPr>
            <a:r>
              <a:rPr lang="en-US" sz="2400" dirty="0"/>
              <a:t>Dependency Service </a:t>
            </a:r>
          </a:p>
          <a:p>
            <a:pPr marL="285750" indent="-285750">
              <a:buFont typeface="Arial" panose="020B0604020202020204" pitchFamily="34" charset="0"/>
              <a:buChar char="•"/>
            </a:pPr>
            <a:r>
              <a:rPr lang="en-US" sz="2400" dirty="0"/>
              <a:t>Messaging Center</a:t>
            </a:r>
          </a:p>
        </p:txBody>
      </p:sp>
    </p:spTree>
    <p:extLst>
      <p:ext uri="{BB962C8B-B14F-4D97-AF65-F5344CB8AC3E}">
        <p14:creationId xmlns:p14="http://schemas.microsoft.com/office/powerpoint/2010/main" val="235047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APIs</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AA4CA7CA-431F-4C3A-AE9E-3D8D7C319281}"/>
              </a:ext>
            </a:extLst>
          </p:cNvPr>
          <p:cNvPicPr>
            <a:picLocks noChangeAspect="1"/>
          </p:cNvPicPr>
          <p:nvPr/>
        </p:nvPicPr>
        <p:blipFill>
          <a:blip r:embed="rId2"/>
          <a:stretch>
            <a:fillRect/>
          </a:stretch>
        </p:blipFill>
        <p:spPr>
          <a:xfrm>
            <a:off x="685402" y="1439201"/>
            <a:ext cx="10821195" cy="4572000"/>
          </a:xfrm>
          <a:prstGeom prst="rect">
            <a:avLst/>
          </a:prstGeom>
        </p:spPr>
      </p:pic>
    </p:spTree>
    <p:extLst>
      <p:ext uri="{BB962C8B-B14F-4D97-AF65-F5344CB8AC3E}">
        <p14:creationId xmlns:p14="http://schemas.microsoft.com/office/powerpoint/2010/main" val="205608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iOS – 100% API Coverage</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31802FE0-7A65-40E8-B245-CBEE3F079E2D}"/>
              </a:ext>
            </a:extLst>
          </p:cNvPr>
          <p:cNvPicPr>
            <a:picLocks noChangeAspect="1"/>
          </p:cNvPicPr>
          <p:nvPr/>
        </p:nvPicPr>
        <p:blipFill>
          <a:blip r:embed="rId2"/>
          <a:stretch>
            <a:fillRect/>
          </a:stretch>
        </p:blipFill>
        <p:spPr>
          <a:xfrm>
            <a:off x="668760" y="1604963"/>
            <a:ext cx="10478219" cy="4572000"/>
          </a:xfrm>
          <a:prstGeom prst="rect">
            <a:avLst/>
          </a:prstGeom>
        </p:spPr>
      </p:pic>
    </p:spTree>
    <p:extLst>
      <p:ext uri="{BB962C8B-B14F-4D97-AF65-F5344CB8AC3E}">
        <p14:creationId xmlns:p14="http://schemas.microsoft.com/office/powerpoint/2010/main" val="284462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Android – 100% API Coverage</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A9E1DB0-5319-46E3-977B-52E1EBEDF0BD}"/>
              </a:ext>
            </a:extLst>
          </p:cNvPr>
          <p:cNvPicPr>
            <a:picLocks noChangeAspect="1"/>
          </p:cNvPicPr>
          <p:nvPr/>
        </p:nvPicPr>
        <p:blipFill>
          <a:blip r:embed="rId2"/>
          <a:stretch>
            <a:fillRect/>
          </a:stretch>
        </p:blipFill>
        <p:spPr>
          <a:xfrm>
            <a:off x="959453" y="1715294"/>
            <a:ext cx="10273094" cy="4572000"/>
          </a:xfrm>
          <a:prstGeom prst="rect">
            <a:avLst/>
          </a:prstGeom>
        </p:spPr>
      </p:pic>
    </p:spTree>
    <p:extLst>
      <p:ext uri="{BB962C8B-B14F-4D97-AF65-F5344CB8AC3E}">
        <p14:creationId xmlns:p14="http://schemas.microsoft.com/office/powerpoint/2010/main" val="427922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Code sharing stats</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FB3786B7-04DD-47A1-BAFC-F477B28B4EB2}"/>
              </a:ext>
            </a:extLst>
          </p:cNvPr>
          <p:cNvPicPr>
            <a:picLocks noChangeAspect="1"/>
          </p:cNvPicPr>
          <p:nvPr/>
        </p:nvPicPr>
        <p:blipFill>
          <a:blip r:embed="rId2"/>
          <a:stretch>
            <a:fillRect/>
          </a:stretch>
        </p:blipFill>
        <p:spPr>
          <a:xfrm>
            <a:off x="5780761" y="469380"/>
            <a:ext cx="5778864" cy="5486400"/>
          </a:xfrm>
          <a:prstGeom prst="rect">
            <a:avLst/>
          </a:prstGeom>
        </p:spPr>
      </p:pic>
    </p:spTree>
    <p:extLst>
      <p:ext uri="{BB962C8B-B14F-4D97-AF65-F5344CB8AC3E}">
        <p14:creationId xmlns:p14="http://schemas.microsoft.com/office/powerpoint/2010/main" val="32038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Native Performance</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FEB2D39-0C5E-49EA-833A-E661C22D6364}"/>
              </a:ext>
            </a:extLst>
          </p:cNvPr>
          <p:cNvPicPr>
            <a:picLocks noChangeAspect="1"/>
          </p:cNvPicPr>
          <p:nvPr/>
        </p:nvPicPr>
        <p:blipFill>
          <a:blip r:embed="rId2"/>
          <a:stretch>
            <a:fillRect/>
          </a:stretch>
        </p:blipFill>
        <p:spPr>
          <a:xfrm>
            <a:off x="590031" y="1525151"/>
            <a:ext cx="10852608" cy="4572000"/>
          </a:xfrm>
          <a:prstGeom prst="rect">
            <a:avLst/>
          </a:prstGeom>
        </p:spPr>
      </p:pic>
    </p:spTree>
    <p:extLst>
      <p:ext uri="{BB962C8B-B14F-4D97-AF65-F5344CB8AC3E}">
        <p14:creationId xmlns:p14="http://schemas.microsoft.com/office/powerpoint/2010/main" val="402246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Always up to date</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F969C949-E4BB-412F-BC5E-9C0D73DE2B6B}"/>
              </a:ext>
            </a:extLst>
          </p:cNvPr>
          <p:cNvPicPr>
            <a:picLocks noChangeAspect="1"/>
          </p:cNvPicPr>
          <p:nvPr/>
        </p:nvPicPr>
        <p:blipFill>
          <a:blip r:embed="rId2"/>
          <a:stretch>
            <a:fillRect/>
          </a:stretch>
        </p:blipFill>
        <p:spPr>
          <a:xfrm>
            <a:off x="6788447" y="690563"/>
            <a:ext cx="3922321" cy="5486400"/>
          </a:xfrm>
          <a:prstGeom prst="rect">
            <a:avLst/>
          </a:prstGeom>
        </p:spPr>
      </p:pic>
    </p:spTree>
    <p:extLst>
      <p:ext uri="{BB962C8B-B14F-4D97-AF65-F5344CB8AC3E}">
        <p14:creationId xmlns:p14="http://schemas.microsoft.com/office/powerpoint/2010/main" val="31105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p>
        </p:txBody>
      </p:sp>
      <p:sp>
        <p:nvSpPr>
          <p:cNvPr id="3" name="Content Placeholder 2"/>
          <p:cNvSpPr>
            <a:spLocks noGrp="1"/>
          </p:cNvSpPr>
          <p:nvPr>
            <p:ph idx="1"/>
          </p:nvPr>
        </p:nvSpPr>
        <p:spPr/>
        <p:txBody>
          <a:bodyPr/>
          <a:lstStyle/>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CEO of DevRain Solutions – software development.</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Regional Director.</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Windows Phone Most Valuable Professional (Windows Platform Development).</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Best Professional in Software Architecture (Ukrainian IT Award).</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Ph.D. in Computer Science.</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Speaker and blogger. </a:t>
            </a:r>
          </a:p>
          <a:p>
            <a:pPr marL="0" indent="0">
              <a:lnSpc>
                <a:spcPct val="100000"/>
              </a:lnSpc>
              <a:buNone/>
            </a:pPr>
            <a:endParaRPr lang="en-US"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2355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for Visual Studio</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CFF7CD8-EBE2-432A-8ADD-0DD690AE42F6}"/>
              </a:ext>
            </a:extLst>
          </p:cNvPr>
          <p:cNvPicPr>
            <a:picLocks noChangeAspect="1"/>
          </p:cNvPicPr>
          <p:nvPr/>
        </p:nvPicPr>
        <p:blipFill>
          <a:blip r:embed="rId2"/>
          <a:stretch>
            <a:fillRect/>
          </a:stretch>
        </p:blipFill>
        <p:spPr>
          <a:xfrm>
            <a:off x="1786495" y="1690688"/>
            <a:ext cx="8210712" cy="4572000"/>
          </a:xfrm>
          <a:prstGeom prst="rect">
            <a:avLst/>
          </a:prstGeom>
        </p:spPr>
      </p:pic>
    </p:spTree>
    <p:extLst>
      <p:ext uri="{BB962C8B-B14F-4D97-AF65-F5344CB8AC3E}">
        <p14:creationId xmlns:p14="http://schemas.microsoft.com/office/powerpoint/2010/main" val="4687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Studio - Mac</a:t>
            </a:r>
          </a:p>
        </p:txBody>
      </p:sp>
      <p:sp>
        <p:nvSpPr>
          <p:cNvPr id="6" name="Content Placeholder 5">
            <a:extLst>
              <a:ext uri="{FF2B5EF4-FFF2-40B4-BE49-F238E27FC236}">
                <a16:creationId xmlns:a16="http://schemas.microsoft.com/office/drawing/2014/main" id="{638B0408-194C-457F-90A1-F4E976372F71}"/>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87D8819A-7681-4370-803C-37E8EDA67F13}"/>
              </a:ext>
            </a:extLst>
          </p:cNvPr>
          <p:cNvPicPr>
            <a:picLocks noChangeAspect="1"/>
          </p:cNvPicPr>
          <p:nvPr/>
        </p:nvPicPr>
        <p:blipFill>
          <a:blip r:embed="rId2"/>
          <a:stretch>
            <a:fillRect/>
          </a:stretch>
        </p:blipFill>
        <p:spPr>
          <a:xfrm>
            <a:off x="1473703" y="1774501"/>
            <a:ext cx="9244594" cy="4572000"/>
          </a:xfrm>
          <a:prstGeom prst="rect">
            <a:avLst/>
          </a:prstGeom>
        </p:spPr>
      </p:pic>
    </p:spTree>
    <p:extLst>
      <p:ext uri="{BB962C8B-B14F-4D97-AF65-F5344CB8AC3E}">
        <p14:creationId xmlns:p14="http://schemas.microsoft.com/office/powerpoint/2010/main" val="51215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 Studio for Mac</a:t>
            </a:r>
          </a:p>
        </p:txBody>
      </p:sp>
      <p:sp>
        <p:nvSpPr>
          <p:cNvPr id="3" name="Content Placeholder 2"/>
          <p:cNvSpPr>
            <a:spLocks noGrp="1"/>
          </p:cNvSpPr>
          <p:nvPr>
            <p:ph idx="1"/>
          </p:nvPr>
        </p:nvSpPr>
        <p:spPr>
          <a:xfrm>
            <a:off x="838200" y="1825625"/>
            <a:ext cx="4442927" cy="4351338"/>
          </a:xfrm>
        </p:spPr>
        <p:txBody>
          <a:bodyPr>
            <a:normAutofit/>
          </a:bodyPr>
          <a:lstStyle/>
          <a:p>
            <a:pPr marL="0" indent="0">
              <a:lnSpc>
                <a:spcPct val="110000"/>
              </a:lnSpc>
              <a:buNone/>
            </a:pPr>
            <a:r>
              <a:rPr lang="en-US" dirty="0"/>
              <a:t>iOS/Android/Mac OS</a:t>
            </a:r>
          </a:p>
          <a:p>
            <a:pPr marL="0" indent="0">
              <a:lnSpc>
                <a:spcPct val="110000"/>
              </a:lnSpc>
              <a:buNone/>
            </a:pPr>
            <a:r>
              <a:rPr lang="en-US" dirty="0"/>
              <a:t>.NET Development</a:t>
            </a:r>
          </a:p>
          <a:p>
            <a:pPr marL="0" indent="0">
              <a:lnSpc>
                <a:spcPct val="110000"/>
              </a:lnSpc>
              <a:buNone/>
            </a:pPr>
            <a:r>
              <a:rPr lang="en-US" dirty="0"/>
              <a:t>.NET Core &amp; ASP.NET Core</a:t>
            </a:r>
          </a:p>
          <a:p>
            <a:pPr marL="0" indent="0">
              <a:lnSpc>
                <a:spcPct val="110000"/>
              </a:lnSpc>
              <a:buNone/>
            </a:pPr>
            <a:r>
              <a:rPr lang="en-US" dirty="0"/>
              <a:t>Tools for Azure</a:t>
            </a:r>
          </a:p>
          <a:p>
            <a:pPr marL="0" indent="0">
              <a:lnSpc>
                <a:spcPct val="110000"/>
              </a:lnSpc>
              <a:buNone/>
            </a:pPr>
            <a:endParaRPr lang="en-US" i="1" dirty="0"/>
          </a:p>
          <a:p>
            <a:pPr marL="0" indent="0">
              <a:lnSpc>
                <a:spcPct val="110000"/>
              </a:lnSpc>
              <a:buNone/>
            </a:pPr>
            <a:r>
              <a:rPr lang="en-US" i="1" dirty="0">
                <a:hlinkClick r:id="rId2"/>
              </a:rPr>
              <a:t>https://www.visualstudio.com/vs/visual-studio-mac/</a:t>
            </a:r>
            <a:r>
              <a:rPr lang="en-US" i="1"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222" y="2455799"/>
            <a:ext cx="6318209" cy="3840480"/>
          </a:xfrm>
          <a:prstGeom prst="rect">
            <a:avLst/>
          </a:prstGeom>
        </p:spPr>
      </p:pic>
    </p:spTree>
    <p:extLst>
      <p:ext uri="{BB962C8B-B14F-4D97-AF65-F5344CB8AC3E}">
        <p14:creationId xmlns:p14="http://schemas.microsoft.com/office/powerpoint/2010/main" val="414005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 Studio iOS Simulator Remoting</a:t>
            </a:r>
          </a:p>
        </p:txBody>
      </p:sp>
      <p:sp>
        <p:nvSpPr>
          <p:cNvPr id="3" name="Content Placeholder 2"/>
          <p:cNvSpPr>
            <a:spLocks noGrp="1"/>
          </p:cNvSpPr>
          <p:nvPr>
            <p:ph idx="1"/>
          </p:nvPr>
        </p:nvSpPr>
        <p:spPr>
          <a:xfrm>
            <a:off x="838200" y="1825625"/>
            <a:ext cx="4442927" cy="4351338"/>
          </a:xfrm>
        </p:spPr>
        <p:txBody>
          <a:bodyPr>
            <a:normAutofit lnSpcReduction="10000"/>
          </a:bodyPr>
          <a:lstStyle/>
          <a:p>
            <a:pPr marL="0" indent="0">
              <a:lnSpc>
                <a:spcPct val="110000"/>
              </a:lnSpc>
              <a:buNone/>
            </a:pPr>
            <a:r>
              <a:rPr lang="en-US" dirty="0"/>
              <a:t>Multi-Touch Enabled</a:t>
            </a:r>
          </a:p>
          <a:p>
            <a:pPr marL="0" indent="0">
              <a:lnSpc>
                <a:spcPct val="110000"/>
              </a:lnSpc>
              <a:buNone/>
            </a:pPr>
            <a:r>
              <a:rPr lang="en-US" dirty="0"/>
              <a:t>Pressure Sensitive</a:t>
            </a:r>
          </a:p>
          <a:p>
            <a:pPr marL="0" indent="0">
              <a:lnSpc>
                <a:spcPct val="110000"/>
              </a:lnSpc>
              <a:buNone/>
            </a:pPr>
            <a:r>
              <a:rPr lang="en-US" dirty="0"/>
              <a:t>Rotate, screenshots, location changes</a:t>
            </a:r>
          </a:p>
          <a:p>
            <a:pPr marL="0" indent="0">
              <a:lnSpc>
                <a:spcPct val="110000"/>
              </a:lnSpc>
              <a:buNone/>
            </a:pPr>
            <a:r>
              <a:rPr lang="en-US" dirty="0"/>
              <a:t>Never leave VS</a:t>
            </a:r>
          </a:p>
          <a:p>
            <a:pPr marL="0" indent="0">
              <a:lnSpc>
                <a:spcPct val="110000"/>
              </a:lnSpc>
              <a:buNone/>
            </a:pPr>
            <a:endParaRPr lang="en-US" dirty="0"/>
          </a:p>
          <a:p>
            <a:pPr marL="0" indent="0">
              <a:lnSpc>
                <a:spcPct val="110000"/>
              </a:lnSpc>
              <a:buNone/>
            </a:pPr>
            <a:endParaRPr lang="en-US" dirty="0"/>
          </a:p>
          <a:p>
            <a:pPr marL="0" indent="0">
              <a:lnSpc>
                <a:spcPct val="110000"/>
              </a:lnSpc>
              <a:buNone/>
            </a:pPr>
            <a:r>
              <a:rPr lang="en-US" sz="1800" i="1" dirty="0"/>
              <a:t>* Requires Visual Studio Enterprise </a:t>
            </a:r>
            <a:endParaRPr lang="en-US" i="1" dirty="0"/>
          </a:p>
        </p:txBody>
      </p:sp>
      <p:pic>
        <p:nvPicPr>
          <p:cNvPr id="4" name="Picture 3">
            <a:extLst>
              <a:ext uri="{FF2B5EF4-FFF2-40B4-BE49-F238E27FC236}">
                <a16:creationId xmlns:a16="http://schemas.microsoft.com/office/drawing/2014/main" id="{2A00B9E3-4FB6-49EB-99CF-C116977CE364}"/>
              </a:ext>
            </a:extLst>
          </p:cNvPr>
          <p:cNvPicPr>
            <a:picLocks noChangeAspect="1"/>
          </p:cNvPicPr>
          <p:nvPr/>
        </p:nvPicPr>
        <p:blipFill>
          <a:blip r:embed="rId2"/>
          <a:stretch>
            <a:fillRect/>
          </a:stretch>
        </p:blipFill>
        <p:spPr>
          <a:xfrm>
            <a:off x="5603476" y="1371600"/>
            <a:ext cx="6588524" cy="5486400"/>
          </a:xfrm>
          <a:prstGeom prst="rect">
            <a:avLst/>
          </a:prstGeom>
        </p:spPr>
      </p:pic>
    </p:spTree>
    <p:extLst>
      <p:ext uri="{BB962C8B-B14F-4D97-AF65-F5344CB8AC3E}">
        <p14:creationId xmlns:p14="http://schemas.microsoft.com/office/powerpoint/2010/main" val="32722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Platform Specific Code</a:t>
            </a:r>
          </a:p>
        </p:txBody>
      </p:sp>
      <p:sp>
        <p:nvSpPr>
          <p:cNvPr id="6" name="Content Placeholder 5">
            <a:extLst>
              <a:ext uri="{FF2B5EF4-FFF2-40B4-BE49-F238E27FC236}">
                <a16:creationId xmlns:a16="http://schemas.microsoft.com/office/drawing/2014/main" id="{1DC0C1A4-6331-4892-8A78-AA0A140CE65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600D833-7B32-4319-AA07-822ED8904D7E}"/>
              </a:ext>
            </a:extLst>
          </p:cNvPr>
          <p:cNvPicPr>
            <a:picLocks noChangeAspect="1"/>
          </p:cNvPicPr>
          <p:nvPr/>
        </p:nvPicPr>
        <p:blipFill>
          <a:blip r:embed="rId2"/>
          <a:stretch>
            <a:fillRect/>
          </a:stretch>
        </p:blipFill>
        <p:spPr>
          <a:xfrm>
            <a:off x="536831" y="1900417"/>
            <a:ext cx="5072100" cy="3952904"/>
          </a:xfrm>
          <a:prstGeom prst="rect">
            <a:avLst/>
          </a:prstGeom>
        </p:spPr>
      </p:pic>
      <p:pic>
        <p:nvPicPr>
          <p:cNvPr id="8" name="Picture 7">
            <a:extLst>
              <a:ext uri="{FF2B5EF4-FFF2-40B4-BE49-F238E27FC236}">
                <a16:creationId xmlns:a16="http://schemas.microsoft.com/office/drawing/2014/main" id="{77FC392A-5900-4EF3-99F7-B2FB770BDD5D}"/>
              </a:ext>
            </a:extLst>
          </p:cNvPr>
          <p:cNvPicPr>
            <a:picLocks noChangeAspect="1"/>
          </p:cNvPicPr>
          <p:nvPr/>
        </p:nvPicPr>
        <p:blipFill>
          <a:blip r:embed="rId3"/>
          <a:stretch>
            <a:fillRect/>
          </a:stretch>
        </p:blipFill>
        <p:spPr>
          <a:xfrm>
            <a:off x="5977206" y="2604833"/>
            <a:ext cx="5848393" cy="2967059"/>
          </a:xfrm>
          <a:prstGeom prst="rect">
            <a:avLst/>
          </a:prstGeom>
        </p:spPr>
      </p:pic>
    </p:spTree>
    <p:extLst>
      <p:ext uri="{BB962C8B-B14F-4D97-AF65-F5344CB8AC3E}">
        <p14:creationId xmlns:p14="http://schemas.microsoft.com/office/powerpoint/2010/main" val="357469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Plugins for Xamarin</a:t>
            </a:r>
          </a:p>
        </p:txBody>
      </p:sp>
      <p:sp>
        <p:nvSpPr>
          <p:cNvPr id="6" name="Content Placeholder 5">
            <a:extLst>
              <a:ext uri="{FF2B5EF4-FFF2-40B4-BE49-F238E27FC236}">
                <a16:creationId xmlns:a16="http://schemas.microsoft.com/office/drawing/2014/main" id="{1DC0C1A4-6331-4892-8A78-AA0A140CE659}"/>
              </a:ext>
            </a:extLst>
          </p:cNvPr>
          <p:cNvSpPr>
            <a:spLocks noGrp="1"/>
          </p:cNvSpPr>
          <p:nvPr>
            <p:ph idx="1"/>
          </p:nvPr>
        </p:nvSpPr>
        <p:spPr>
          <a:xfrm>
            <a:off x="838200" y="1825625"/>
            <a:ext cx="10515600" cy="4587616"/>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github.com/</a:t>
            </a:r>
            <a:r>
              <a:rPr lang="en-US" dirty="0" err="1"/>
              <a:t>xamarin</a:t>
            </a:r>
            <a:r>
              <a:rPr lang="en-US" dirty="0"/>
              <a:t>/plugins </a:t>
            </a:r>
          </a:p>
        </p:txBody>
      </p:sp>
      <p:pic>
        <p:nvPicPr>
          <p:cNvPr id="3" name="Picture 2">
            <a:extLst>
              <a:ext uri="{FF2B5EF4-FFF2-40B4-BE49-F238E27FC236}">
                <a16:creationId xmlns:a16="http://schemas.microsoft.com/office/drawing/2014/main" id="{793C52EA-E31B-4F57-A1A9-A94B726233F9}"/>
              </a:ext>
            </a:extLst>
          </p:cNvPr>
          <p:cNvPicPr>
            <a:picLocks noChangeAspect="1"/>
          </p:cNvPicPr>
          <p:nvPr/>
        </p:nvPicPr>
        <p:blipFill>
          <a:blip r:embed="rId2"/>
          <a:stretch>
            <a:fillRect/>
          </a:stretch>
        </p:blipFill>
        <p:spPr>
          <a:xfrm>
            <a:off x="2064514" y="2051265"/>
            <a:ext cx="8062971" cy="3190898"/>
          </a:xfrm>
          <a:prstGeom prst="rect">
            <a:avLst/>
          </a:prstGeom>
        </p:spPr>
      </p:pic>
    </p:spTree>
    <p:extLst>
      <p:ext uri="{BB962C8B-B14F-4D97-AF65-F5344CB8AC3E}">
        <p14:creationId xmlns:p14="http://schemas.microsoft.com/office/powerpoint/2010/main" val="394205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Test Cloud: Testing on Real Devices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6240" y="1315616"/>
            <a:ext cx="8147866" cy="5486400"/>
          </a:xfrm>
        </p:spPr>
      </p:pic>
    </p:spTree>
    <p:extLst>
      <p:ext uri="{BB962C8B-B14F-4D97-AF65-F5344CB8AC3E}">
        <p14:creationId xmlns:p14="http://schemas.microsoft.com/office/powerpoint/2010/main" val="413937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Continuously Product Improvements</a:t>
            </a:r>
          </a:p>
        </p:txBody>
      </p:sp>
      <p:sp>
        <p:nvSpPr>
          <p:cNvPr id="3" name="Content Placeholder 2"/>
          <p:cNvSpPr>
            <a:spLocks noGrp="1"/>
          </p:cNvSpPr>
          <p:nvPr>
            <p:ph idx="1"/>
          </p:nvPr>
        </p:nvSpPr>
        <p:spPr/>
        <p:txBody>
          <a:bodyPr/>
          <a:lstStyle/>
          <a:p>
            <a:r>
              <a:rPr lang="en-US" dirty="0"/>
              <a:t>Distribute app to beta users</a:t>
            </a:r>
          </a:p>
          <a:p>
            <a:r>
              <a:rPr lang="en-US" dirty="0"/>
              <a:t>Monitor your app’s health</a:t>
            </a:r>
          </a:p>
          <a:p>
            <a:r>
              <a:rPr lang="en-US" dirty="0"/>
              <a:t>Understand your users</a:t>
            </a:r>
          </a:p>
          <a:p>
            <a:r>
              <a:rPr lang="en-US" dirty="0"/>
              <a:t>Measure adoption and usage</a:t>
            </a:r>
          </a:p>
          <a:p>
            <a:r>
              <a:rPr lang="en-US" dirty="0"/>
              <a:t>Quickly resolve app crashes </a:t>
            </a:r>
          </a:p>
          <a:p>
            <a:r>
              <a:rPr lang="en-US" dirty="0"/>
              <a:t>Continuous Integration &amp; Delivery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511" y="1825625"/>
            <a:ext cx="3556000" cy="18288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1140" y="4061233"/>
            <a:ext cx="1918741" cy="1097280"/>
          </a:xfrm>
          <a:prstGeom prst="rect">
            <a:avLst/>
          </a:prstGeom>
        </p:spPr>
      </p:pic>
    </p:spTree>
    <p:extLst>
      <p:ext uri="{BB962C8B-B14F-4D97-AF65-F5344CB8AC3E}">
        <p14:creationId xmlns:p14="http://schemas.microsoft.com/office/powerpoint/2010/main" val="31927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University </a:t>
            </a:r>
          </a:p>
        </p:txBody>
      </p:sp>
      <p:pic>
        <p:nvPicPr>
          <p:cNvPr id="8" name="Picture 7"/>
          <p:cNvPicPr>
            <a:picLocks noChangeAspect="1"/>
          </p:cNvPicPr>
          <p:nvPr/>
        </p:nvPicPr>
        <p:blipFill>
          <a:blip r:embed="rId2"/>
          <a:stretch>
            <a:fillRect/>
          </a:stretch>
        </p:blipFill>
        <p:spPr>
          <a:xfrm>
            <a:off x="1195351" y="1963302"/>
            <a:ext cx="9801297" cy="4038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622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dirty="0"/>
              <a:t>Visual Studio Mobile Center (Preview)</a:t>
            </a:r>
            <a:endParaRPr lang="en-US" dirty="0"/>
          </a:p>
        </p:txBody>
      </p:sp>
      <p:sp>
        <p:nvSpPr>
          <p:cNvPr id="3" name="Content Placeholder 2"/>
          <p:cNvSpPr>
            <a:spLocks noGrp="1"/>
          </p:cNvSpPr>
          <p:nvPr>
            <p:ph idx="1"/>
          </p:nvPr>
        </p:nvSpPr>
        <p:spPr>
          <a:xfrm>
            <a:off x="838200" y="1825625"/>
            <a:ext cx="9531220" cy="4351338"/>
          </a:xfrm>
        </p:spPr>
        <p:txBody>
          <a:bodyPr>
            <a:normAutofit fontScale="70000" lnSpcReduction="20000"/>
          </a:bodyPr>
          <a:lstStyle/>
          <a:p>
            <a:pPr marL="0" indent="0">
              <a:lnSpc>
                <a:spcPct val="110000"/>
              </a:lnSpc>
              <a:buNone/>
            </a:pPr>
            <a:r>
              <a:rPr lang="it-IT" dirty="0"/>
              <a:t>Provides </a:t>
            </a:r>
            <a:r>
              <a:rPr lang="en-US" dirty="0"/>
              <a:t>Mobile Center Xamarin SDK for </a:t>
            </a:r>
            <a:r>
              <a:rPr lang="en-US" dirty="0" err="1"/>
              <a:t>Xamarin.iOS</a:t>
            </a:r>
            <a:r>
              <a:rPr lang="en-US" dirty="0"/>
              <a:t>, </a:t>
            </a:r>
            <a:r>
              <a:rPr lang="en-US" dirty="0" err="1"/>
              <a:t>Xamarin.Android</a:t>
            </a:r>
            <a:r>
              <a:rPr lang="en-US" dirty="0"/>
              <a:t>, </a:t>
            </a:r>
            <a:r>
              <a:rPr lang="en-US" dirty="0" err="1"/>
              <a:t>Xamarin.Forms</a:t>
            </a:r>
            <a:r>
              <a:rPr lang="en-US" dirty="0"/>
              <a:t> (iOS and Android), supports apps developed on Xamarin, Java, Objective-C, Swift </a:t>
            </a:r>
            <a:r>
              <a:rPr lang="uk-UA" dirty="0"/>
              <a:t>и </a:t>
            </a:r>
            <a:r>
              <a:rPr lang="en-US" dirty="0"/>
              <a:t>React Native.</a:t>
            </a:r>
          </a:p>
          <a:p>
            <a:pPr>
              <a:lnSpc>
                <a:spcPct val="110000"/>
              </a:lnSpc>
            </a:pPr>
            <a:endParaRPr lang="en-US" dirty="0"/>
          </a:p>
          <a:p>
            <a:pPr marL="0" indent="0">
              <a:lnSpc>
                <a:spcPct val="110000"/>
              </a:lnSpc>
              <a:buNone/>
            </a:pPr>
            <a:r>
              <a:rPr lang="en-US" dirty="0"/>
              <a:t> </a:t>
            </a:r>
            <a:r>
              <a:rPr lang="en-US" i="1" dirty="0"/>
              <a:t>using </a:t>
            </a:r>
            <a:r>
              <a:rPr lang="en-US" i="1" dirty="0" err="1"/>
              <a:t>Microsoft.Azure.Mobile</a:t>
            </a:r>
            <a:r>
              <a:rPr lang="en-US" i="1" dirty="0"/>
              <a:t>;</a:t>
            </a:r>
          </a:p>
          <a:p>
            <a:pPr marL="0" indent="0">
              <a:lnSpc>
                <a:spcPct val="110000"/>
              </a:lnSpc>
              <a:buNone/>
            </a:pPr>
            <a:r>
              <a:rPr lang="en-US" i="1" dirty="0"/>
              <a:t> using </a:t>
            </a:r>
            <a:r>
              <a:rPr lang="en-US" i="1" dirty="0" err="1"/>
              <a:t>Microsoft.Azure.Mobile.Analytics</a:t>
            </a:r>
            <a:r>
              <a:rPr lang="en-US" i="1" dirty="0"/>
              <a:t>;</a:t>
            </a:r>
          </a:p>
          <a:p>
            <a:pPr marL="0" indent="0">
              <a:lnSpc>
                <a:spcPct val="110000"/>
              </a:lnSpc>
              <a:buNone/>
            </a:pPr>
            <a:r>
              <a:rPr lang="en-US" i="1" dirty="0"/>
              <a:t> using </a:t>
            </a:r>
            <a:r>
              <a:rPr lang="en-US" i="1" dirty="0" err="1"/>
              <a:t>Microsoft.Azure.Mobile.Crashes</a:t>
            </a:r>
            <a:r>
              <a:rPr lang="en-US" i="1" dirty="0"/>
              <a:t>;</a:t>
            </a:r>
          </a:p>
          <a:p>
            <a:pPr marL="0" indent="0">
              <a:lnSpc>
                <a:spcPct val="110000"/>
              </a:lnSpc>
              <a:buNone/>
            </a:pPr>
            <a:endParaRPr lang="en-US" i="1" dirty="0"/>
          </a:p>
          <a:p>
            <a:pPr marL="0" indent="0">
              <a:lnSpc>
                <a:spcPct val="110000"/>
              </a:lnSpc>
              <a:buNone/>
            </a:pPr>
            <a:r>
              <a:rPr lang="en-US" i="1" dirty="0" err="1"/>
              <a:t>MobileCenter.Start</a:t>
            </a:r>
            <a:r>
              <a:rPr lang="en-US" i="1" dirty="0"/>
              <a:t>(</a:t>
            </a:r>
            <a:r>
              <a:rPr lang="en-US" i="1" dirty="0" err="1"/>
              <a:t>typeof</a:t>
            </a:r>
            <a:r>
              <a:rPr lang="en-US" i="1" dirty="0"/>
              <a:t>(</a:t>
            </a:r>
            <a:r>
              <a:rPr lang="en-US" b="1" i="1" dirty="0"/>
              <a:t>Analytics</a:t>
            </a:r>
            <a:r>
              <a:rPr lang="en-US" i="1" dirty="0"/>
              <a:t>), </a:t>
            </a:r>
            <a:r>
              <a:rPr lang="en-US" i="1" dirty="0" err="1"/>
              <a:t>typeof</a:t>
            </a:r>
            <a:r>
              <a:rPr lang="en-US" i="1" dirty="0"/>
              <a:t>(</a:t>
            </a:r>
            <a:r>
              <a:rPr lang="en-US" b="1" i="1" dirty="0"/>
              <a:t>Crashes</a:t>
            </a:r>
            <a:r>
              <a:rPr lang="en-US" i="1" dirty="0"/>
              <a:t>));</a:t>
            </a:r>
          </a:p>
          <a:p>
            <a:pPr marL="0" indent="0">
              <a:lnSpc>
                <a:spcPct val="110000"/>
              </a:lnSpc>
              <a:buNone/>
            </a:pPr>
            <a:endParaRPr lang="en-US" i="1" dirty="0"/>
          </a:p>
          <a:p>
            <a:pPr marL="0" indent="0">
              <a:lnSpc>
                <a:spcPct val="110000"/>
              </a:lnSpc>
              <a:buNone/>
            </a:pPr>
            <a:r>
              <a:rPr lang="en-US" i="1" dirty="0">
                <a:hlinkClick r:id="rId2"/>
              </a:rPr>
              <a:t>https://www.visualstudio.com/vs/mobile-center/</a:t>
            </a:r>
            <a:r>
              <a:rPr lang="en-US" i="1" dirty="0"/>
              <a:t> </a:t>
            </a:r>
          </a:p>
        </p:txBody>
      </p:sp>
    </p:spTree>
    <p:extLst>
      <p:ext uri="{BB962C8B-B14F-4D97-AF65-F5344CB8AC3E}">
        <p14:creationId xmlns:p14="http://schemas.microsoft.com/office/powerpoint/2010/main" val="210432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5"/>
            <a:ext cx="7235890" cy="4351338"/>
          </a:xfrm>
        </p:spPr>
        <p:txBody>
          <a:bodyPr/>
          <a:lstStyle/>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Platform Convergence Journey and UWP</a:t>
            </a:r>
          </a:p>
          <a:p>
            <a:pPr marL="514350" indent="-514350">
              <a:lnSpc>
                <a:spcPct val="100000"/>
              </a:lnSpc>
              <a:buFont typeface="+mj-lt"/>
              <a:buAutoNum type="arabicPeriod"/>
            </a:pPr>
            <a:r>
              <a:rPr lang="en-US" dirty="0" err="1">
                <a:solidFill>
                  <a:schemeClr val="tx2"/>
                </a:solidFill>
                <a:latin typeface="Segoe UI Semilight" panose="020B0402040204020203" pitchFamily="34" charset="0"/>
                <a:cs typeface="Segoe UI Semilight" panose="020B0402040204020203" pitchFamily="34" charset="0"/>
              </a:rPr>
              <a:t>Xamarin</a:t>
            </a:r>
            <a:r>
              <a:rPr lang="en-US" dirty="0">
                <a:solidFill>
                  <a:schemeClr val="tx2"/>
                </a:solidFill>
                <a:latin typeface="Segoe UI Semilight" panose="020B0402040204020203" pitchFamily="34" charset="0"/>
                <a:cs typeface="Segoe UI Semilight" panose="020B0402040204020203" pitchFamily="34" charset="0"/>
              </a:rPr>
              <a:t> Growth</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 </a:t>
            </a:r>
            <a:r>
              <a:rPr lang="en-US" dirty="0" err="1">
                <a:solidFill>
                  <a:schemeClr val="tx2"/>
                </a:solidFill>
                <a:latin typeface="Segoe UI Semilight" panose="020B0402040204020203" pitchFamily="34" charset="0"/>
                <a:cs typeface="Segoe UI Semilight" panose="020B0402040204020203" pitchFamily="34" charset="0"/>
              </a:rPr>
              <a:t>Xamarin</a:t>
            </a:r>
            <a:r>
              <a:rPr lang="en-US" dirty="0">
                <a:solidFill>
                  <a:schemeClr val="tx2"/>
                </a:solidFill>
                <a:latin typeface="Segoe UI Semilight" panose="020B0402040204020203" pitchFamily="34" charset="0"/>
                <a:cs typeface="Segoe UI Semilight" panose="020B0402040204020203" pitchFamily="34" charset="0"/>
              </a:rPr>
              <a:t> = Complete Mobile Ecosystem</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What’s new in </a:t>
            </a:r>
            <a:r>
              <a:rPr lang="en-US" dirty="0" err="1">
                <a:solidFill>
                  <a:schemeClr val="tx2"/>
                </a:solidFill>
                <a:latin typeface="Segoe UI Semilight" panose="020B0402040204020203" pitchFamily="34" charset="0"/>
                <a:cs typeface="Segoe UI Semilight" panose="020B0402040204020203" pitchFamily="34" charset="0"/>
              </a:rPr>
              <a:t>Xamarin</a:t>
            </a:r>
            <a:r>
              <a:rPr lang="en-US" dirty="0">
                <a:solidFill>
                  <a:schemeClr val="tx2"/>
                </a:solidFill>
                <a:latin typeface="Segoe UI Semilight" panose="020B0402040204020203" pitchFamily="34" charset="0"/>
                <a:cs typeface="Segoe UI Semilight" panose="020B0402040204020203" pitchFamily="34" charset="0"/>
              </a:rPr>
              <a:t> 2016</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Q&amp;A</a:t>
            </a:r>
          </a:p>
          <a:p>
            <a:pPr marL="514350" indent="-514350">
              <a:lnSpc>
                <a:spcPct val="100000"/>
              </a:lnSpc>
              <a:buFont typeface="+mj-lt"/>
              <a:buAutoNum type="arabicPeriod"/>
            </a:pPr>
            <a:endParaRPr lang="en-US"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87687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Appium in Xamarin Test Cloud</a:t>
            </a:r>
          </a:p>
        </p:txBody>
      </p:sp>
      <p:sp>
        <p:nvSpPr>
          <p:cNvPr id="3" name="Content Placeholder 2"/>
          <p:cNvSpPr>
            <a:spLocks noGrp="1"/>
          </p:cNvSpPr>
          <p:nvPr>
            <p:ph idx="1"/>
          </p:nvPr>
        </p:nvSpPr>
        <p:spPr>
          <a:xfrm>
            <a:off x="838201" y="1825625"/>
            <a:ext cx="4083050" cy="4351338"/>
          </a:xfrm>
        </p:spPr>
        <p:txBody>
          <a:bodyPr>
            <a:normAutofit/>
          </a:bodyPr>
          <a:lstStyle/>
          <a:p>
            <a:pPr marL="0" indent="0">
              <a:lnSpc>
                <a:spcPct val="110000"/>
              </a:lnSpc>
              <a:buNone/>
            </a:pPr>
            <a:r>
              <a:rPr lang="en-US" dirty="0"/>
              <a:t>Ability for Java developers to test apps on real devices with 400+ configurations.</a:t>
            </a:r>
            <a:endParaRPr lang="en-US"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058093"/>
            <a:ext cx="3527814"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73" y="1764005"/>
            <a:ext cx="6950037" cy="4572000"/>
          </a:xfrm>
          <a:prstGeom prst="rect">
            <a:avLst/>
          </a:prstGeom>
        </p:spPr>
      </p:pic>
    </p:spTree>
    <p:extLst>
      <p:ext uri="{BB962C8B-B14F-4D97-AF65-F5344CB8AC3E}">
        <p14:creationId xmlns:p14="http://schemas.microsoft.com/office/powerpoint/2010/main" val="403783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Profiler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87" y="1572501"/>
            <a:ext cx="10905226" cy="4572000"/>
          </a:xfrm>
          <a:prstGeom prst="rect">
            <a:avLst/>
          </a:prstGeom>
        </p:spPr>
      </p:pic>
      <p:sp>
        <p:nvSpPr>
          <p:cNvPr id="8" name="Rectangle 7"/>
          <p:cNvSpPr/>
          <p:nvPr/>
        </p:nvSpPr>
        <p:spPr>
          <a:xfrm>
            <a:off x="396961" y="6488668"/>
            <a:ext cx="6114879" cy="369332"/>
          </a:xfrm>
          <a:prstGeom prst="rect">
            <a:avLst/>
          </a:prstGeom>
        </p:spPr>
        <p:txBody>
          <a:bodyPr wrap="none">
            <a:spAutoFit/>
          </a:bodyPr>
          <a:lstStyle/>
          <a:p>
            <a:r>
              <a:rPr lang="en-US" dirty="0">
                <a:hlinkClick r:id="rId3"/>
              </a:rPr>
              <a:t>https://developer.xamarin.com/guides/cross-platform/profiler/</a:t>
            </a:r>
            <a:r>
              <a:rPr lang="ru-RU" dirty="0"/>
              <a:t> </a:t>
            </a:r>
            <a:endParaRPr lang="en-US" dirty="0"/>
          </a:p>
        </p:txBody>
      </p:sp>
    </p:spTree>
    <p:extLst>
      <p:ext uri="{BB962C8B-B14F-4D97-AF65-F5344CB8AC3E}">
        <p14:creationId xmlns:p14="http://schemas.microsoft.com/office/powerpoint/2010/main" val="330173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Inspector</a:t>
            </a:r>
          </a:p>
        </p:txBody>
      </p:sp>
      <p:sp>
        <p:nvSpPr>
          <p:cNvPr id="4" name="Rectangle 3"/>
          <p:cNvSpPr/>
          <p:nvPr/>
        </p:nvSpPr>
        <p:spPr>
          <a:xfrm>
            <a:off x="396961" y="6488668"/>
            <a:ext cx="6299097" cy="369332"/>
          </a:xfrm>
          <a:prstGeom prst="rect">
            <a:avLst/>
          </a:prstGeom>
        </p:spPr>
        <p:txBody>
          <a:bodyPr wrap="none">
            <a:spAutoFit/>
          </a:bodyPr>
          <a:lstStyle/>
          <a:p>
            <a:r>
              <a:rPr lang="en-US" dirty="0">
                <a:hlinkClick r:id="rId2"/>
              </a:rPr>
              <a:t>https://developer.xamarin.com/guides/cross-platform/inspector/</a:t>
            </a:r>
            <a:r>
              <a:rPr lang="ru-RU" dirty="0"/>
              <a:t> </a:t>
            </a:r>
            <a:endParaRPr lang="en-US" dirty="0"/>
          </a:p>
        </p:txBody>
      </p:sp>
      <p:sp>
        <p:nvSpPr>
          <p:cNvPr id="6" name="Content Placeholder 2"/>
          <p:cNvSpPr>
            <a:spLocks noGrp="1"/>
          </p:cNvSpPr>
          <p:nvPr>
            <p:ph idx="1"/>
          </p:nvPr>
        </p:nvSpPr>
        <p:spPr>
          <a:xfrm>
            <a:off x="838201" y="1825625"/>
            <a:ext cx="4083050" cy="4351338"/>
          </a:xfrm>
        </p:spPr>
        <p:txBody>
          <a:bodyPr>
            <a:normAutofit/>
          </a:bodyPr>
          <a:lstStyle/>
          <a:p>
            <a:pPr marL="0" indent="0">
              <a:lnSpc>
                <a:spcPct val="110000"/>
              </a:lnSpc>
              <a:buNone/>
            </a:pPr>
            <a:r>
              <a:rPr lang="en-US" dirty="0"/>
              <a:t>The Inspector integrates with the app debugging workflow of your IDE, serving as a debugging or diagnostics aid when inspecting your running app.</a:t>
            </a:r>
            <a:endParaRPr lang="en-US"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899" y="1825625"/>
            <a:ext cx="7006590" cy="4572000"/>
          </a:xfrm>
          <a:prstGeom prst="rect">
            <a:avLst/>
          </a:prstGeom>
        </p:spPr>
      </p:pic>
    </p:spTree>
    <p:extLst>
      <p:ext uri="{BB962C8B-B14F-4D97-AF65-F5344CB8AC3E}">
        <p14:creationId xmlns:p14="http://schemas.microsoft.com/office/powerpoint/2010/main" val="207386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Workbooks</a:t>
            </a:r>
          </a:p>
        </p:txBody>
      </p:sp>
      <p:sp>
        <p:nvSpPr>
          <p:cNvPr id="4" name="Rectangle 3"/>
          <p:cNvSpPr/>
          <p:nvPr/>
        </p:nvSpPr>
        <p:spPr>
          <a:xfrm>
            <a:off x="396961" y="6488668"/>
            <a:ext cx="6449394" cy="369332"/>
          </a:xfrm>
          <a:prstGeom prst="rect">
            <a:avLst/>
          </a:prstGeom>
        </p:spPr>
        <p:txBody>
          <a:bodyPr wrap="none">
            <a:spAutoFit/>
          </a:bodyPr>
          <a:lstStyle/>
          <a:p>
            <a:r>
              <a:rPr lang="en-US" dirty="0">
                <a:hlinkClick r:id="rId2"/>
              </a:rPr>
              <a:t>https://developer.xamarin.com/guides/cross-platform/workbooks/</a:t>
            </a:r>
            <a:r>
              <a:rPr lang="ru-RU" dirty="0"/>
              <a:t> </a:t>
            </a:r>
            <a:endParaRPr lang="en-US" dirty="0"/>
          </a:p>
        </p:txBody>
      </p:sp>
      <p:sp>
        <p:nvSpPr>
          <p:cNvPr id="6" name="Content Placeholder 2"/>
          <p:cNvSpPr>
            <a:spLocks noGrp="1"/>
          </p:cNvSpPr>
          <p:nvPr>
            <p:ph idx="1"/>
          </p:nvPr>
        </p:nvSpPr>
        <p:spPr>
          <a:xfrm>
            <a:off x="838200" y="1524000"/>
            <a:ext cx="9220199" cy="4652963"/>
          </a:xfrm>
        </p:spPr>
        <p:txBody>
          <a:bodyPr>
            <a:normAutofit/>
          </a:bodyPr>
          <a:lstStyle/>
          <a:p>
            <a:pPr marL="0" indent="0">
              <a:lnSpc>
                <a:spcPct val="110000"/>
              </a:lnSpc>
              <a:buNone/>
            </a:pPr>
            <a:r>
              <a:rPr lang="en-US" dirty="0"/>
              <a:t>A blend of documentation and code that is perfect for experimentation, learning, and creating guides and teaching aids.</a:t>
            </a:r>
            <a:endParaRPr lang="en-US" i="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898" y="2675216"/>
            <a:ext cx="7667244" cy="3657600"/>
          </a:xfrm>
          <a:prstGeom prst="rect">
            <a:avLst/>
          </a:prstGeom>
        </p:spPr>
      </p:pic>
    </p:spTree>
    <p:extLst>
      <p:ext uri="{BB962C8B-B14F-4D97-AF65-F5344CB8AC3E}">
        <p14:creationId xmlns:p14="http://schemas.microsoft.com/office/powerpoint/2010/main" val="14799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 3.0</a:t>
            </a:r>
          </a:p>
        </p:txBody>
      </p:sp>
      <p:sp>
        <p:nvSpPr>
          <p:cNvPr id="4" name="Content Placeholder 3"/>
          <p:cNvSpPr>
            <a:spLocks noGrp="1"/>
          </p:cNvSpPr>
          <p:nvPr>
            <p:ph idx="1"/>
          </p:nvPr>
        </p:nvSpPr>
        <p:spPr>
          <a:xfrm>
            <a:off x="838199" y="1882775"/>
            <a:ext cx="8349343" cy="4351338"/>
          </a:xfrm>
        </p:spPr>
        <p:txBody>
          <a:bodyPr>
            <a:normAutofit/>
          </a:bodyPr>
          <a:lstStyle/>
          <a:p>
            <a:pPr marL="457200" indent="-457200">
              <a:lnSpc>
                <a:spcPct val="120000"/>
              </a:lnSpc>
              <a:buFont typeface="+mj-lt"/>
              <a:buAutoNum type="arabicPeriod"/>
            </a:pPr>
            <a:r>
              <a:rPr lang="en-US" sz="2400" dirty="0" err="1"/>
              <a:t>Xamarin.Forms</a:t>
            </a:r>
            <a:r>
              <a:rPr lang="en-US" sz="2400" dirty="0"/>
              <a:t> Embedding</a:t>
            </a:r>
            <a:br>
              <a:rPr lang="en-US" sz="2400" dirty="0"/>
            </a:br>
            <a:r>
              <a:rPr lang="en-US" sz="1800" dirty="0"/>
              <a:t>Take any </a:t>
            </a:r>
            <a:r>
              <a:rPr lang="en-US" sz="1800" dirty="0" err="1"/>
              <a:t>ContentPage</a:t>
            </a:r>
            <a:r>
              <a:rPr lang="en-US" sz="1800" dirty="0"/>
              <a:t> in XAML or C# and embed it directly into a </a:t>
            </a:r>
            <a:r>
              <a:rPr lang="en-US" sz="1800" dirty="0" err="1"/>
              <a:t>Xamarin.iOS</a:t>
            </a:r>
            <a:r>
              <a:rPr lang="en-US" sz="1800" dirty="0"/>
              <a:t>, </a:t>
            </a:r>
            <a:r>
              <a:rPr lang="en-US" sz="1800" dirty="0" err="1"/>
              <a:t>Xamarin.Android</a:t>
            </a:r>
            <a:r>
              <a:rPr lang="en-US" sz="1800" dirty="0"/>
              <a:t>, or UWP application.</a:t>
            </a:r>
          </a:p>
          <a:p>
            <a:pPr marL="457200" indent="-457200">
              <a:lnSpc>
                <a:spcPct val="120000"/>
              </a:lnSpc>
              <a:buFont typeface="+mj-lt"/>
              <a:buAutoNum type="arabicPeriod"/>
            </a:pPr>
            <a:r>
              <a:rPr lang="en-US" sz="2400" dirty="0"/>
              <a:t>Reach More Platforms</a:t>
            </a:r>
            <a:br>
              <a:rPr lang="en-US" sz="2400" dirty="0"/>
            </a:br>
            <a:r>
              <a:rPr lang="en-US" sz="1800" dirty="0"/>
              <a:t>macOS, Linux, WPF</a:t>
            </a:r>
            <a:endParaRPr lang="en-US" sz="2400" dirty="0"/>
          </a:p>
          <a:p>
            <a:pPr marL="457200" indent="-457200">
              <a:lnSpc>
                <a:spcPct val="120000"/>
              </a:lnSpc>
              <a:buFont typeface="+mj-lt"/>
              <a:buAutoNum type="arabicPeriod"/>
            </a:pPr>
            <a:r>
              <a:rPr lang="en-US" dirty="0"/>
              <a:t>Speed Boosts and Enhancements</a:t>
            </a:r>
          </a:p>
          <a:p>
            <a:pPr marL="457200" indent="-457200">
              <a:lnSpc>
                <a:spcPct val="120000"/>
              </a:lnSpc>
              <a:buFont typeface="+mj-lt"/>
              <a:buAutoNum type="arabicPeriod"/>
            </a:pPr>
            <a:r>
              <a:rPr lang="en-US" dirty="0"/>
              <a:t>Introducing XAML Standard</a:t>
            </a:r>
          </a:p>
          <a:p>
            <a:pPr marL="457200" indent="-457200">
              <a:lnSpc>
                <a:spcPct val="120000"/>
              </a:lnSpc>
              <a:buFont typeface="+mj-lt"/>
              <a:buAutoNum type="arabicPeriod"/>
            </a:pPr>
            <a:endParaRPr lang="en-US" sz="2400" dirty="0"/>
          </a:p>
          <a:p>
            <a:pPr marL="0" indent="0">
              <a:lnSpc>
                <a:spcPct val="120000"/>
              </a:lnSpc>
              <a:buNone/>
            </a:pPr>
            <a:r>
              <a:rPr lang="en-US" sz="1400" dirty="0">
                <a:hlinkClick r:id="rId2"/>
              </a:rPr>
              <a:t>https://blog.xamarin.com/glimpse-future-xamarin-forms-3-0/</a:t>
            </a:r>
            <a:r>
              <a:rPr lang="en-US" sz="1400" dirty="0"/>
              <a:t> </a:t>
            </a:r>
          </a:p>
        </p:txBody>
      </p:sp>
    </p:spTree>
    <p:extLst>
      <p:ext uri="{BB962C8B-B14F-4D97-AF65-F5344CB8AC3E}">
        <p14:creationId xmlns:p14="http://schemas.microsoft.com/office/powerpoint/2010/main" val="39733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a:t>
            </a:r>
            <a:r>
              <a:rPr lang="en-US"/>
              <a:t>Ukraine Telegram Chat</a:t>
            </a:r>
            <a:endParaRPr lang="en-US" dirty="0"/>
          </a:p>
        </p:txBody>
      </p:sp>
      <p:sp>
        <p:nvSpPr>
          <p:cNvPr id="3" name="Content Placeholder 2"/>
          <p:cNvSpPr>
            <a:spLocks noGrp="1"/>
          </p:cNvSpPr>
          <p:nvPr>
            <p:ph idx="1"/>
          </p:nvPr>
        </p:nvSpPr>
        <p:spPr/>
        <p:txBody>
          <a:bodyPr/>
          <a:lstStyle/>
          <a:p>
            <a:pPr marL="0" indent="0">
              <a:lnSpc>
                <a:spcPct val="100000"/>
              </a:lnSpc>
              <a:buNone/>
            </a:pPr>
            <a:endParaRPr lang="en-US" dirty="0">
              <a:solidFill>
                <a:schemeClr val="tx2"/>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dirty="0">
              <a:solidFill>
                <a:schemeClr val="tx2"/>
              </a:solidFill>
              <a:latin typeface="Segoe UI Semilight" panose="020B0402040204020203" pitchFamily="34" charset="0"/>
              <a:cs typeface="Segoe UI Semilight" panose="020B0402040204020203" pitchFamily="34" charset="0"/>
            </a:endParaRPr>
          </a:p>
          <a:p>
            <a:pPr marL="0" indent="0">
              <a:lnSpc>
                <a:spcPct val="100000"/>
              </a:lnSpc>
              <a:buNone/>
            </a:pPr>
            <a:r>
              <a:rPr lang="en-US" dirty="0">
                <a:solidFill>
                  <a:schemeClr val="tx2"/>
                </a:solidFill>
                <a:latin typeface="Segoe UI Semilight" panose="020B0402040204020203" pitchFamily="34" charset="0"/>
                <a:cs typeface="Segoe UI Semilight" panose="020B0402040204020203" pitchFamily="34" charset="0"/>
                <a:hlinkClick r:id="rId2"/>
              </a:rPr>
              <a:t>https://t.me/xamarin_ukraine</a:t>
            </a:r>
            <a:r>
              <a:rPr lang="en-US"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40576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ru-RU" dirty="0"/>
            </a:br>
            <a:br>
              <a:rPr lang="ru-RU" dirty="0"/>
            </a:br>
            <a:br>
              <a:rPr lang="ru-RU" dirty="0"/>
            </a:br>
            <a:br>
              <a:rPr lang="ru-RU" dirty="0"/>
            </a:br>
            <a:br>
              <a:rPr lang="ru-RU" dirty="0"/>
            </a:br>
            <a:br>
              <a:rPr lang="ru-RU" dirty="0"/>
            </a:br>
            <a:r>
              <a:rPr lang="en-US" dirty="0"/>
              <a:t>Q&amp;A</a:t>
            </a:r>
          </a:p>
        </p:txBody>
      </p:sp>
      <p:sp>
        <p:nvSpPr>
          <p:cNvPr id="3" name="Content Placeholder 2"/>
          <p:cNvSpPr>
            <a:spLocks noGrp="1"/>
          </p:cNvSpPr>
          <p:nvPr>
            <p:ph idx="1"/>
          </p:nvPr>
        </p:nvSpPr>
        <p:spPr/>
        <p:txBody>
          <a:bodyPr/>
          <a:lstStyle/>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Alex.Krakovetskiy@devrain.com</a:t>
            </a:r>
            <a:endParaRPr lang="en-US" dirty="0"/>
          </a:p>
          <a:p>
            <a:pPr marL="0" indent="0">
              <a:buNone/>
            </a:pPr>
            <a:r>
              <a:rPr lang="en-US" dirty="0"/>
              <a:t>@</a:t>
            </a:r>
            <a:r>
              <a:rPr lang="en-US" dirty="0" err="1"/>
              <a:t>msugvnua</a:t>
            </a:r>
            <a:endParaRPr lang="en-US" dirty="0"/>
          </a:p>
          <a:p>
            <a:pPr marL="0" indent="0">
              <a:buNone/>
            </a:pPr>
            <a:endParaRPr lang="en-US" dirty="0"/>
          </a:p>
        </p:txBody>
      </p:sp>
    </p:spTree>
    <p:extLst>
      <p:ext uri="{BB962C8B-B14F-4D97-AF65-F5344CB8AC3E}">
        <p14:creationId xmlns:p14="http://schemas.microsoft.com/office/powerpoint/2010/main" val="38925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636152"/>
            <a:ext cx="11653525" cy="1343082"/>
          </a:xfrm>
        </p:spPr>
        <p:txBody>
          <a:bodyPr/>
          <a:lstStyle/>
          <a:p>
            <a:br>
              <a:rPr lang="en-US" sz="6000" dirty="0"/>
            </a:br>
            <a:r>
              <a:rPr lang="en-US" sz="6000" dirty="0"/>
              <a:t>Connected &amp; Disconnected Apps with Azure Mobile Apps</a:t>
            </a:r>
            <a:br>
              <a:rPr lang="ru-RU" sz="6470" dirty="0"/>
            </a:br>
            <a:br>
              <a:rPr lang="ru-RU" sz="2353" dirty="0"/>
            </a:br>
            <a:r>
              <a:rPr lang="en-US" sz="2353" dirty="0"/>
              <a:t>Oleksandr </a:t>
            </a:r>
            <a:r>
              <a:rPr lang="en-US" sz="2353" dirty="0" err="1"/>
              <a:t>Krakovetskyi</a:t>
            </a:r>
            <a:br>
              <a:rPr lang="en-US" sz="2353" dirty="0"/>
            </a:br>
            <a:r>
              <a:rPr lang="en-US" sz="2353" dirty="0"/>
              <a:t>CEO, DevRain Solutions</a:t>
            </a:r>
            <a:br>
              <a:rPr lang="en-US" sz="2353" dirty="0"/>
            </a:br>
            <a:r>
              <a:rPr lang="en-US" sz="2353" dirty="0"/>
              <a:t>@</a:t>
            </a:r>
            <a:r>
              <a:rPr lang="en-US" sz="2353" dirty="0" err="1"/>
              <a:t>msugvnua</a:t>
            </a:r>
            <a:r>
              <a:rPr lang="en-US" sz="2353" dirty="0"/>
              <a:t>, alex.krakovetskiy@devrain.com</a:t>
            </a:r>
            <a:endParaRPr lang="en-US" sz="6470" dirty="0"/>
          </a:p>
        </p:txBody>
      </p:sp>
    </p:spTree>
    <p:extLst>
      <p:ext uri="{BB962C8B-B14F-4D97-AF65-F5344CB8AC3E}">
        <p14:creationId xmlns:p14="http://schemas.microsoft.com/office/powerpoint/2010/main" val="413288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9A9149-D1C8-45BD-9B74-888541EB5911}"/>
              </a:ext>
            </a:extLst>
          </p:cNvPr>
          <p:cNvPicPr>
            <a:picLocks noChangeAspect="1"/>
          </p:cNvPicPr>
          <p:nvPr/>
        </p:nvPicPr>
        <p:blipFill>
          <a:blip r:embed="rId2"/>
          <a:stretch>
            <a:fillRect/>
          </a:stretch>
        </p:blipFill>
        <p:spPr>
          <a:xfrm>
            <a:off x="1357764" y="850086"/>
            <a:ext cx="9868428" cy="5486400"/>
          </a:xfrm>
          <a:prstGeom prst="rect">
            <a:avLst/>
          </a:prstGeom>
        </p:spPr>
      </p:pic>
    </p:spTree>
    <p:extLst>
      <p:ext uri="{BB962C8B-B14F-4D97-AF65-F5344CB8AC3E}">
        <p14:creationId xmlns:p14="http://schemas.microsoft.com/office/powerpoint/2010/main" val="168018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Mobile Apps</a:t>
            </a:r>
          </a:p>
        </p:txBody>
      </p:sp>
      <p:sp>
        <p:nvSpPr>
          <p:cNvPr id="6" name="Content Placeholder 2"/>
          <p:cNvSpPr>
            <a:spLocks noGrp="1"/>
          </p:cNvSpPr>
          <p:nvPr>
            <p:ph idx="1"/>
          </p:nvPr>
        </p:nvSpPr>
        <p:spPr>
          <a:xfrm>
            <a:off x="838200" y="1524000"/>
            <a:ext cx="9220199" cy="4652963"/>
          </a:xfrm>
        </p:spPr>
        <p:txBody>
          <a:bodyPr>
            <a:normAutofit lnSpcReduction="10000"/>
          </a:bodyPr>
          <a:lstStyle/>
          <a:p>
            <a:pPr marL="0" indent="0">
              <a:lnSpc>
                <a:spcPct val="110000"/>
              </a:lnSpc>
              <a:buNone/>
            </a:pPr>
            <a:r>
              <a:rPr lang="en-US" dirty="0"/>
              <a:t>Powerful</a:t>
            </a:r>
          </a:p>
          <a:p>
            <a:pPr marL="0" indent="0">
              <a:lnSpc>
                <a:spcPct val="110000"/>
              </a:lnSpc>
              <a:buNone/>
            </a:pPr>
            <a:r>
              <a:rPr lang="en-US" dirty="0"/>
              <a:t>Flexible</a:t>
            </a:r>
          </a:p>
          <a:p>
            <a:pPr>
              <a:lnSpc>
                <a:spcPct val="110000"/>
              </a:lnSpc>
            </a:pPr>
            <a:r>
              <a:rPr lang="en-US" i="1" dirty="0"/>
              <a:t>Easy Tables (Node.js Backend)</a:t>
            </a:r>
          </a:p>
          <a:p>
            <a:pPr>
              <a:lnSpc>
                <a:spcPct val="110000"/>
              </a:lnSpc>
            </a:pPr>
            <a:r>
              <a:rPr lang="en-US" i="1" dirty="0"/>
              <a:t>App Service (ASP.NET Backend)</a:t>
            </a:r>
          </a:p>
          <a:p>
            <a:pPr marL="0" indent="0">
              <a:lnSpc>
                <a:spcPct val="110000"/>
              </a:lnSpc>
              <a:buNone/>
            </a:pPr>
            <a:r>
              <a:rPr lang="en-US" dirty="0"/>
              <a:t>Cross-platform client SDK</a:t>
            </a:r>
          </a:p>
          <a:p>
            <a:pPr>
              <a:lnSpc>
                <a:spcPct val="110000"/>
              </a:lnSpc>
            </a:pPr>
            <a:r>
              <a:rPr lang="en-US" i="1" dirty="0"/>
              <a:t>iOS, Android, and Windows</a:t>
            </a:r>
          </a:p>
          <a:p>
            <a:pPr marL="0" indent="0">
              <a:lnSpc>
                <a:spcPct val="110000"/>
              </a:lnSpc>
              <a:buNone/>
            </a:pPr>
            <a:r>
              <a:rPr lang="en-US" dirty="0"/>
              <a:t>Open source C#	</a:t>
            </a:r>
          </a:p>
          <a:p>
            <a:pPr>
              <a:lnSpc>
                <a:spcPct val="110000"/>
              </a:lnSpc>
            </a:pPr>
            <a:r>
              <a:rPr lang="en-US" i="1" dirty="0"/>
              <a:t>Backend and client SDKs on </a:t>
            </a:r>
            <a:r>
              <a:rPr lang="en-US" i="1" dirty="0" err="1"/>
              <a:t>Github</a:t>
            </a:r>
            <a:r>
              <a:rPr lang="en-US" dirty="0"/>
              <a:t> </a:t>
            </a:r>
          </a:p>
        </p:txBody>
      </p:sp>
    </p:spTree>
    <p:extLst>
      <p:ext uri="{BB962C8B-B14F-4D97-AF65-F5344CB8AC3E}">
        <p14:creationId xmlns:p14="http://schemas.microsoft.com/office/powerpoint/2010/main" val="58888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446"/>
            <a:ext cx="12192000" cy="4953545"/>
          </a:xfrm>
          <a:prstGeom prst="rect">
            <a:avLst/>
          </a:prstGeom>
        </p:spPr>
      </p:pic>
      <p:sp>
        <p:nvSpPr>
          <p:cNvPr id="2" name="Title 1"/>
          <p:cNvSpPr>
            <a:spLocks noGrp="1"/>
          </p:cNvSpPr>
          <p:nvPr>
            <p:ph type="title"/>
          </p:nvPr>
        </p:nvSpPr>
        <p:spPr/>
        <p:txBody>
          <a:bodyPr/>
          <a:lstStyle/>
          <a:p>
            <a:r>
              <a:rPr lang="en-US" dirty="0"/>
              <a:t>Platform Convergence Journey</a:t>
            </a:r>
          </a:p>
        </p:txBody>
      </p:sp>
    </p:spTree>
    <p:extLst>
      <p:ext uri="{BB962C8B-B14F-4D97-AF65-F5344CB8AC3E}">
        <p14:creationId xmlns:p14="http://schemas.microsoft.com/office/powerpoint/2010/main" val="19066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Azure Mobile Apps?</a:t>
            </a:r>
          </a:p>
        </p:txBody>
      </p:sp>
      <p:sp>
        <p:nvSpPr>
          <p:cNvPr id="7" name="Content Placeholder 6">
            <a:extLst>
              <a:ext uri="{FF2B5EF4-FFF2-40B4-BE49-F238E27FC236}">
                <a16:creationId xmlns:a16="http://schemas.microsoft.com/office/drawing/2014/main" id="{F7EBE896-3265-4149-9514-AA65CFD2DDDE}"/>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273EC3E5-AC63-473F-9FB7-45F456A1D6BE}"/>
              </a:ext>
            </a:extLst>
          </p:cNvPr>
          <p:cNvPicPr>
            <a:picLocks noChangeAspect="1"/>
          </p:cNvPicPr>
          <p:nvPr/>
        </p:nvPicPr>
        <p:blipFill>
          <a:blip r:embed="rId2"/>
          <a:stretch>
            <a:fillRect/>
          </a:stretch>
        </p:blipFill>
        <p:spPr>
          <a:xfrm>
            <a:off x="921510" y="1604963"/>
            <a:ext cx="9789878" cy="4572000"/>
          </a:xfrm>
          <a:prstGeom prst="rect">
            <a:avLst/>
          </a:prstGeom>
        </p:spPr>
      </p:pic>
    </p:spTree>
    <p:extLst>
      <p:ext uri="{BB962C8B-B14F-4D97-AF65-F5344CB8AC3E}">
        <p14:creationId xmlns:p14="http://schemas.microsoft.com/office/powerpoint/2010/main" val="318643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a Mobile Service</a:t>
            </a:r>
          </a:p>
        </p:txBody>
      </p:sp>
      <p:pic>
        <p:nvPicPr>
          <p:cNvPr id="3" name="Content Placeholder 2">
            <a:extLst>
              <a:ext uri="{FF2B5EF4-FFF2-40B4-BE49-F238E27FC236}">
                <a16:creationId xmlns:a16="http://schemas.microsoft.com/office/drawing/2014/main" id="{FD8197F6-C9D2-498B-8EB7-611D1160F625}"/>
              </a:ext>
            </a:extLst>
          </p:cNvPr>
          <p:cNvPicPr>
            <a:picLocks noGrp="1" noChangeAspect="1"/>
          </p:cNvPicPr>
          <p:nvPr>
            <p:ph idx="1"/>
          </p:nvPr>
        </p:nvPicPr>
        <p:blipFill>
          <a:blip r:embed="rId2"/>
          <a:stretch>
            <a:fillRect/>
          </a:stretch>
        </p:blipFill>
        <p:spPr>
          <a:xfrm>
            <a:off x="1231075" y="3145626"/>
            <a:ext cx="8434449" cy="1409710"/>
          </a:xfrm>
          <a:prstGeom prst="rect">
            <a:avLst/>
          </a:prstGeom>
        </p:spPr>
      </p:pic>
    </p:spTree>
    <p:extLst>
      <p:ext uri="{BB962C8B-B14F-4D97-AF65-F5344CB8AC3E}">
        <p14:creationId xmlns:p14="http://schemas.microsoft.com/office/powerpoint/2010/main" val="56110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tables</a:t>
            </a:r>
          </a:p>
        </p:txBody>
      </p:sp>
      <p:sp>
        <p:nvSpPr>
          <p:cNvPr id="5" name="Content Placeholder 4">
            <a:extLst>
              <a:ext uri="{FF2B5EF4-FFF2-40B4-BE49-F238E27FC236}">
                <a16:creationId xmlns:a16="http://schemas.microsoft.com/office/drawing/2014/main" id="{72408A51-8D99-4A2E-A390-74BFFFDD458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24A46A6-0083-4260-ACF8-44092F29A04A}"/>
              </a:ext>
            </a:extLst>
          </p:cNvPr>
          <p:cNvPicPr>
            <a:picLocks noChangeAspect="1"/>
          </p:cNvPicPr>
          <p:nvPr/>
        </p:nvPicPr>
        <p:blipFill>
          <a:blip r:embed="rId2"/>
          <a:stretch>
            <a:fillRect/>
          </a:stretch>
        </p:blipFill>
        <p:spPr>
          <a:xfrm>
            <a:off x="838200" y="1690688"/>
            <a:ext cx="9882683" cy="4572000"/>
          </a:xfrm>
          <a:prstGeom prst="rect">
            <a:avLst/>
          </a:prstGeom>
        </p:spPr>
      </p:pic>
    </p:spTree>
    <p:extLst>
      <p:ext uri="{BB962C8B-B14F-4D97-AF65-F5344CB8AC3E}">
        <p14:creationId xmlns:p14="http://schemas.microsoft.com/office/powerpoint/2010/main" val="28189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Query local table</a:t>
            </a:r>
          </a:p>
        </p:txBody>
      </p:sp>
      <p:sp>
        <p:nvSpPr>
          <p:cNvPr id="5" name="Content Placeholder 4">
            <a:extLst>
              <a:ext uri="{FF2B5EF4-FFF2-40B4-BE49-F238E27FC236}">
                <a16:creationId xmlns:a16="http://schemas.microsoft.com/office/drawing/2014/main" id="{72408A51-8D99-4A2E-A390-74BFFFDD458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2C2E1D4-7322-403A-8E47-2D4ED34ED9DD}"/>
              </a:ext>
            </a:extLst>
          </p:cNvPr>
          <p:cNvPicPr>
            <a:picLocks noChangeAspect="1"/>
          </p:cNvPicPr>
          <p:nvPr/>
        </p:nvPicPr>
        <p:blipFill>
          <a:blip r:embed="rId2"/>
          <a:stretch>
            <a:fillRect/>
          </a:stretch>
        </p:blipFill>
        <p:spPr>
          <a:xfrm>
            <a:off x="838200" y="2795190"/>
            <a:ext cx="9144000" cy="1983750"/>
          </a:xfrm>
          <a:prstGeom prst="rect">
            <a:avLst/>
          </a:prstGeom>
        </p:spPr>
      </p:pic>
    </p:spTree>
    <p:extLst>
      <p:ext uri="{BB962C8B-B14F-4D97-AF65-F5344CB8AC3E}">
        <p14:creationId xmlns:p14="http://schemas.microsoft.com/office/powerpoint/2010/main" val="378186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Push and pull with sync table</a:t>
            </a:r>
          </a:p>
        </p:txBody>
      </p:sp>
      <p:sp>
        <p:nvSpPr>
          <p:cNvPr id="5" name="Content Placeholder 4">
            <a:extLst>
              <a:ext uri="{FF2B5EF4-FFF2-40B4-BE49-F238E27FC236}">
                <a16:creationId xmlns:a16="http://schemas.microsoft.com/office/drawing/2014/main" id="{72408A51-8D99-4A2E-A390-74BFFFDD458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B3CCBA57-28EC-447F-807A-CCED3D67C070}"/>
              </a:ext>
            </a:extLst>
          </p:cNvPr>
          <p:cNvPicPr>
            <a:picLocks noChangeAspect="1"/>
          </p:cNvPicPr>
          <p:nvPr/>
        </p:nvPicPr>
        <p:blipFill>
          <a:blip r:embed="rId2"/>
          <a:stretch>
            <a:fillRect/>
          </a:stretch>
        </p:blipFill>
        <p:spPr>
          <a:xfrm>
            <a:off x="838200" y="1715294"/>
            <a:ext cx="8850924" cy="4572000"/>
          </a:xfrm>
          <a:prstGeom prst="rect">
            <a:avLst/>
          </a:prstGeom>
        </p:spPr>
      </p:pic>
    </p:spTree>
    <p:extLst>
      <p:ext uri="{BB962C8B-B14F-4D97-AF65-F5344CB8AC3E}">
        <p14:creationId xmlns:p14="http://schemas.microsoft.com/office/powerpoint/2010/main" val="2788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 authentication</a:t>
            </a:r>
          </a:p>
        </p:txBody>
      </p:sp>
      <p:sp>
        <p:nvSpPr>
          <p:cNvPr id="6" name="Content Placeholder 2"/>
          <p:cNvSpPr>
            <a:spLocks noGrp="1"/>
          </p:cNvSpPr>
          <p:nvPr>
            <p:ph idx="1"/>
          </p:nvPr>
        </p:nvSpPr>
        <p:spPr>
          <a:xfrm>
            <a:off x="838200" y="1524000"/>
            <a:ext cx="9220199" cy="4652963"/>
          </a:xfrm>
        </p:spPr>
        <p:txBody>
          <a:bodyPr>
            <a:normAutofit/>
          </a:bodyPr>
          <a:lstStyle/>
          <a:p>
            <a:pPr marL="0" indent="0">
              <a:lnSpc>
                <a:spcPct val="110000"/>
              </a:lnSpc>
              <a:buNone/>
            </a:pPr>
            <a:r>
              <a:rPr lang="en-US" dirty="0"/>
              <a:t>Facebook</a:t>
            </a:r>
          </a:p>
          <a:p>
            <a:pPr marL="0" indent="0">
              <a:lnSpc>
                <a:spcPct val="110000"/>
              </a:lnSpc>
              <a:buNone/>
            </a:pPr>
            <a:r>
              <a:rPr lang="en-US" dirty="0"/>
              <a:t>Twitter</a:t>
            </a:r>
          </a:p>
          <a:p>
            <a:pPr marL="0" indent="0">
              <a:lnSpc>
                <a:spcPct val="110000"/>
              </a:lnSpc>
              <a:buNone/>
            </a:pPr>
            <a:r>
              <a:rPr lang="en-US" dirty="0"/>
              <a:t>Google</a:t>
            </a:r>
          </a:p>
          <a:p>
            <a:pPr marL="0" indent="0">
              <a:lnSpc>
                <a:spcPct val="110000"/>
              </a:lnSpc>
              <a:buNone/>
            </a:pPr>
            <a:r>
              <a:rPr lang="en-US" dirty="0"/>
              <a:t>Microsoft</a:t>
            </a:r>
          </a:p>
          <a:p>
            <a:pPr marL="0" indent="0">
              <a:lnSpc>
                <a:spcPct val="110000"/>
              </a:lnSpc>
              <a:buNone/>
            </a:pPr>
            <a:r>
              <a:rPr lang="en-US" dirty="0"/>
              <a:t>Azure AD</a:t>
            </a:r>
          </a:p>
          <a:p>
            <a:pPr marL="0" indent="0">
              <a:lnSpc>
                <a:spcPct val="110000"/>
              </a:lnSpc>
              <a:buNone/>
            </a:pPr>
            <a:r>
              <a:rPr lang="en-US" dirty="0"/>
              <a:t>Anything OAuth 2</a:t>
            </a:r>
          </a:p>
        </p:txBody>
      </p:sp>
    </p:spTree>
    <p:extLst>
      <p:ext uri="{BB962C8B-B14F-4D97-AF65-F5344CB8AC3E}">
        <p14:creationId xmlns:p14="http://schemas.microsoft.com/office/powerpoint/2010/main" val="149515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Push notifications Notification Hub</a:t>
            </a:r>
          </a:p>
        </p:txBody>
      </p:sp>
      <p:sp>
        <p:nvSpPr>
          <p:cNvPr id="4" name="Content Placeholder 3">
            <a:extLst>
              <a:ext uri="{FF2B5EF4-FFF2-40B4-BE49-F238E27FC236}">
                <a16:creationId xmlns:a16="http://schemas.microsoft.com/office/drawing/2014/main" id="{A82146D6-90E1-4639-9216-759D507A3D1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7CA85A4-DC40-4BBD-B8BD-D28A48BCEB7A}"/>
              </a:ext>
            </a:extLst>
          </p:cNvPr>
          <p:cNvPicPr>
            <a:picLocks noChangeAspect="1"/>
          </p:cNvPicPr>
          <p:nvPr/>
        </p:nvPicPr>
        <p:blipFill>
          <a:blip r:embed="rId2"/>
          <a:stretch>
            <a:fillRect/>
          </a:stretch>
        </p:blipFill>
        <p:spPr>
          <a:xfrm>
            <a:off x="1880530" y="1690688"/>
            <a:ext cx="8127361" cy="4572000"/>
          </a:xfrm>
          <a:prstGeom prst="rect">
            <a:avLst/>
          </a:prstGeom>
        </p:spPr>
      </p:pic>
    </p:spTree>
    <p:extLst>
      <p:ext uri="{BB962C8B-B14F-4D97-AF65-F5344CB8AC3E}">
        <p14:creationId xmlns:p14="http://schemas.microsoft.com/office/powerpoint/2010/main" val="230765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File sync</a:t>
            </a:r>
          </a:p>
        </p:txBody>
      </p:sp>
      <p:sp>
        <p:nvSpPr>
          <p:cNvPr id="6" name="Content Placeholder 2"/>
          <p:cNvSpPr>
            <a:spLocks noGrp="1"/>
          </p:cNvSpPr>
          <p:nvPr>
            <p:ph idx="1"/>
          </p:nvPr>
        </p:nvSpPr>
        <p:spPr>
          <a:xfrm>
            <a:off x="838200" y="1524000"/>
            <a:ext cx="9220199" cy="4652963"/>
          </a:xfrm>
        </p:spPr>
        <p:txBody>
          <a:bodyPr>
            <a:normAutofit/>
          </a:bodyPr>
          <a:lstStyle/>
          <a:p>
            <a:pPr marL="0" indent="0">
              <a:lnSpc>
                <a:spcPct val="110000"/>
              </a:lnSpc>
              <a:buNone/>
            </a:pPr>
            <a:r>
              <a:rPr lang="en-US" dirty="0"/>
              <a:t>Sync files to Azure Storage</a:t>
            </a:r>
          </a:p>
          <a:p>
            <a:pPr marL="0" indent="0">
              <a:lnSpc>
                <a:spcPct val="110000"/>
              </a:lnSpc>
              <a:buNone/>
            </a:pPr>
            <a:r>
              <a:rPr lang="en-US" dirty="0"/>
              <a:t>Online/Offline</a:t>
            </a:r>
          </a:p>
        </p:txBody>
      </p:sp>
      <p:pic>
        <p:nvPicPr>
          <p:cNvPr id="3" name="Picture 2">
            <a:extLst>
              <a:ext uri="{FF2B5EF4-FFF2-40B4-BE49-F238E27FC236}">
                <a16:creationId xmlns:a16="http://schemas.microsoft.com/office/drawing/2014/main" id="{B41C4338-7E9A-4E66-9426-59D9A2869BE8}"/>
              </a:ext>
            </a:extLst>
          </p:cNvPr>
          <p:cNvPicPr>
            <a:picLocks noChangeAspect="1"/>
          </p:cNvPicPr>
          <p:nvPr/>
        </p:nvPicPr>
        <p:blipFill>
          <a:blip r:embed="rId2"/>
          <a:stretch>
            <a:fillRect/>
          </a:stretch>
        </p:blipFill>
        <p:spPr>
          <a:xfrm>
            <a:off x="3882486" y="2454036"/>
            <a:ext cx="7621062" cy="3657600"/>
          </a:xfrm>
          <a:prstGeom prst="rect">
            <a:avLst/>
          </a:prstGeom>
        </p:spPr>
      </p:pic>
    </p:spTree>
    <p:extLst>
      <p:ext uri="{BB962C8B-B14F-4D97-AF65-F5344CB8AC3E}">
        <p14:creationId xmlns:p14="http://schemas.microsoft.com/office/powerpoint/2010/main" val="322061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dirty="0"/>
              <a:t>Visual Studio Mobile Center (PREVIEW)</a:t>
            </a:r>
            <a:endParaRPr lang="en-US" dirty="0"/>
          </a:p>
        </p:txBody>
      </p:sp>
      <p:sp>
        <p:nvSpPr>
          <p:cNvPr id="6" name="Content Placeholder 2"/>
          <p:cNvSpPr>
            <a:spLocks noGrp="1"/>
          </p:cNvSpPr>
          <p:nvPr>
            <p:ph idx="1"/>
          </p:nvPr>
        </p:nvSpPr>
        <p:spPr>
          <a:xfrm>
            <a:off x="838200" y="1524000"/>
            <a:ext cx="9220199" cy="4652963"/>
          </a:xfrm>
        </p:spPr>
        <p:txBody>
          <a:bodyPr>
            <a:normAutofit fontScale="92500" lnSpcReduction="20000"/>
          </a:bodyPr>
          <a:lstStyle/>
          <a:p>
            <a:pPr marL="0" indent="0">
              <a:lnSpc>
                <a:spcPct val="110000"/>
              </a:lnSpc>
              <a:buNone/>
            </a:pPr>
            <a:r>
              <a:rPr lang="en-US" dirty="0"/>
              <a:t>Visual Studio Mobile Center is the next generation of </a:t>
            </a:r>
            <a:r>
              <a:rPr lang="en-US" dirty="0" err="1"/>
              <a:t>HockeyApp</a:t>
            </a:r>
            <a:r>
              <a:rPr lang="en-US" dirty="0"/>
              <a:t> and Xamarin Test Cloud. </a:t>
            </a:r>
          </a:p>
          <a:p>
            <a:pPr marL="0" indent="0">
              <a:lnSpc>
                <a:spcPct val="110000"/>
              </a:lnSpc>
              <a:buNone/>
            </a:pPr>
            <a:r>
              <a:rPr lang="en-US" dirty="0"/>
              <a:t>Support:</a:t>
            </a:r>
          </a:p>
          <a:p>
            <a:pPr marL="514350" indent="-514350">
              <a:lnSpc>
                <a:spcPct val="110000"/>
              </a:lnSpc>
              <a:buFont typeface="+mj-lt"/>
              <a:buAutoNum type="arabicPeriod"/>
            </a:pPr>
            <a:r>
              <a:rPr lang="en-US" dirty="0"/>
              <a:t>Mobile platforms: Objective-C, Swift, Java, Xamarin, React Native, UWP</a:t>
            </a:r>
          </a:p>
          <a:p>
            <a:pPr marL="514350" indent="-514350">
              <a:lnSpc>
                <a:spcPct val="110000"/>
              </a:lnSpc>
              <a:buFont typeface="+mj-lt"/>
              <a:buAutoNum type="arabicPeriod"/>
            </a:pPr>
            <a:r>
              <a:rPr lang="en-US" dirty="0"/>
              <a:t>Lifecycle features: Build, Test, Distribution, Analytics, Crashes</a:t>
            </a:r>
          </a:p>
          <a:p>
            <a:pPr marL="514350" indent="-514350">
              <a:lnSpc>
                <a:spcPct val="110000"/>
              </a:lnSpc>
              <a:buFont typeface="+mj-lt"/>
              <a:buAutoNum type="arabicPeriod"/>
            </a:pPr>
            <a:r>
              <a:rPr lang="en-US" dirty="0"/>
              <a:t>Cloud features: Push notifications</a:t>
            </a:r>
          </a:p>
          <a:p>
            <a:pPr marL="514350" indent="-514350">
              <a:lnSpc>
                <a:spcPct val="110000"/>
              </a:lnSpc>
              <a:buFont typeface="+mj-lt"/>
              <a:buAutoNum type="arabicPeriod"/>
            </a:pPr>
            <a:endParaRPr lang="en-US" dirty="0"/>
          </a:p>
          <a:p>
            <a:pPr marL="0" indent="0">
              <a:lnSpc>
                <a:spcPct val="110000"/>
              </a:lnSpc>
              <a:buNone/>
            </a:pPr>
            <a:r>
              <a:rPr lang="en-US" dirty="0">
                <a:hlinkClick r:id="rId2"/>
              </a:rPr>
              <a:t>https://www.visualstudio.com/vs/mobile-center/</a:t>
            </a:r>
            <a:r>
              <a:rPr lang="en-US" dirty="0"/>
              <a:t> </a:t>
            </a:r>
          </a:p>
        </p:txBody>
      </p:sp>
    </p:spTree>
    <p:extLst>
      <p:ext uri="{BB962C8B-B14F-4D97-AF65-F5344CB8AC3E}">
        <p14:creationId xmlns:p14="http://schemas.microsoft.com/office/powerpoint/2010/main" val="109099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Cognitive Services</a:t>
            </a:r>
          </a:p>
        </p:txBody>
      </p:sp>
      <p:sp>
        <p:nvSpPr>
          <p:cNvPr id="6" name="Content Placeholder 2"/>
          <p:cNvSpPr>
            <a:spLocks noGrp="1"/>
          </p:cNvSpPr>
          <p:nvPr>
            <p:ph idx="1"/>
          </p:nvPr>
        </p:nvSpPr>
        <p:spPr>
          <a:xfrm>
            <a:off x="838200" y="1524000"/>
            <a:ext cx="9220199" cy="4652963"/>
          </a:xfrm>
        </p:spPr>
        <p:txBody>
          <a:bodyPr>
            <a:normAutofit fontScale="85000" lnSpcReduction="20000"/>
          </a:bodyPr>
          <a:lstStyle/>
          <a:p>
            <a:pPr marL="0" indent="0">
              <a:lnSpc>
                <a:spcPct val="110000"/>
              </a:lnSpc>
              <a:buNone/>
            </a:pPr>
            <a:r>
              <a:rPr lang="en-US" dirty="0"/>
              <a:t>Put intelligence APIs to work</a:t>
            </a:r>
          </a:p>
          <a:p>
            <a:pPr marL="0" indent="0">
              <a:lnSpc>
                <a:spcPct val="110000"/>
              </a:lnSpc>
              <a:buNone/>
            </a:pPr>
            <a:endParaRPr lang="en-US" dirty="0"/>
          </a:p>
          <a:p>
            <a:pPr marL="514350" indent="-514350">
              <a:lnSpc>
                <a:spcPct val="110000"/>
              </a:lnSpc>
              <a:buFont typeface="+mj-lt"/>
              <a:buAutoNum type="arabicPeriod"/>
            </a:pPr>
            <a:r>
              <a:rPr lang="en-US" dirty="0"/>
              <a:t>Vision</a:t>
            </a:r>
          </a:p>
          <a:p>
            <a:pPr marL="514350" indent="-514350">
              <a:lnSpc>
                <a:spcPct val="110000"/>
              </a:lnSpc>
              <a:buFont typeface="+mj-lt"/>
              <a:buAutoNum type="arabicPeriod"/>
            </a:pPr>
            <a:r>
              <a:rPr lang="en-US" dirty="0"/>
              <a:t>Speech</a:t>
            </a:r>
          </a:p>
          <a:p>
            <a:pPr marL="514350" indent="-514350">
              <a:lnSpc>
                <a:spcPct val="110000"/>
              </a:lnSpc>
              <a:buFont typeface="+mj-lt"/>
              <a:buAutoNum type="arabicPeriod"/>
            </a:pPr>
            <a:r>
              <a:rPr lang="en-US" dirty="0"/>
              <a:t>Language</a:t>
            </a:r>
          </a:p>
          <a:p>
            <a:pPr marL="514350" indent="-514350">
              <a:lnSpc>
                <a:spcPct val="110000"/>
              </a:lnSpc>
              <a:buFont typeface="+mj-lt"/>
              <a:buAutoNum type="arabicPeriod"/>
            </a:pPr>
            <a:r>
              <a:rPr lang="en-US" dirty="0"/>
              <a:t>Knowledge</a:t>
            </a:r>
          </a:p>
          <a:p>
            <a:pPr marL="514350" indent="-514350">
              <a:lnSpc>
                <a:spcPct val="110000"/>
              </a:lnSpc>
              <a:buFont typeface="+mj-lt"/>
              <a:buAutoNum type="arabicPeriod"/>
            </a:pPr>
            <a:r>
              <a:rPr lang="en-US" dirty="0"/>
              <a:t>Search</a:t>
            </a:r>
          </a:p>
          <a:p>
            <a:pPr marL="514350" indent="-514350">
              <a:lnSpc>
                <a:spcPct val="110000"/>
              </a:lnSpc>
              <a:buFont typeface="+mj-lt"/>
              <a:buAutoNum type="arabicPeriod"/>
            </a:pPr>
            <a:r>
              <a:rPr lang="en-US" dirty="0"/>
              <a:t>Labs</a:t>
            </a:r>
          </a:p>
          <a:p>
            <a:pPr marL="514350" indent="-514350">
              <a:lnSpc>
                <a:spcPct val="110000"/>
              </a:lnSpc>
              <a:buFont typeface="+mj-lt"/>
              <a:buAutoNum type="arabicPeriod"/>
            </a:pPr>
            <a:endParaRPr lang="en-US" dirty="0"/>
          </a:p>
          <a:p>
            <a:pPr marL="0" indent="0">
              <a:lnSpc>
                <a:spcPct val="110000"/>
              </a:lnSpc>
              <a:buNone/>
            </a:pPr>
            <a:r>
              <a:rPr lang="en-US" dirty="0">
                <a:hlinkClick r:id="rId2"/>
              </a:rPr>
              <a:t>https://azure.microsoft.com/en-us/services/cognitive-services/</a:t>
            </a:r>
            <a:r>
              <a:rPr lang="en-US" dirty="0"/>
              <a:t> </a:t>
            </a:r>
          </a:p>
        </p:txBody>
      </p:sp>
    </p:spTree>
    <p:extLst>
      <p:ext uri="{BB962C8B-B14F-4D97-AF65-F5344CB8AC3E}">
        <p14:creationId xmlns:p14="http://schemas.microsoft.com/office/powerpoint/2010/main" val="106328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Windows Platform</a:t>
            </a:r>
          </a:p>
        </p:txBody>
      </p:sp>
      <p:grpSp>
        <p:nvGrpSpPr>
          <p:cNvPr id="4" name="Group 3"/>
          <p:cNvGrpSpPr/>
          <p:nvPr/>
        </p:nvGrpSpPr>
        <p:grpSpPr>
          <a:xfrm>
            <a:off x="633704" y="1622263"/>
            <a:ext cx="10924592" cy="4934047"/>
            <a:chOff x="446603" y="1498801"/>
            <a:chExt cx="11475333" cy="4794987"/>
          </a:xfrm>
        </p:grpSpPr>
        <p:sp>
          <p:nvSpPr>
            <p:cNvPr id="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sp>
          <p:nvSpPr>
            <p:cNvPr id="6"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sp>
          <p:nvSpPr>
            <p:cNvPr id="7"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sp>
          <p:nvSpPr>
            <p:cNvPr id="8"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grpSp>
          <p:nvGrpSpPr>
            <p:cNvPr id="9" name="UWP with Device Families"/>
            <p:cNvGrpSpPr/>
            <p:nvPr/>
          </p:nvGrpSpPr>
          <p:grpSpPr>
            <a:xfrm>
              <a:off x="3256174" y="1498801"/>
              <a:ext cx="5645421" cy="4641384"/>
              <a:chOff x="3476816" y="1632154"/>
              <a:chExt cx="5646221" cy="4642042"/>
            </a:xfrm>
          </p:grpSpPr>
          <p:grpSp>
            <p:nvGrpSpPr>
              <p:cNvPr id="31" name="Group 2"/>
              <p:cNvGrpSpPr/>
              <p:nvPr/>
            </p:nvGrpSpPr>
            <p:grpSpPr>
              <a:xfrm>
                <a:off x="3476816" y="1632154"/>
                <a:ext cx="5646221" cy="4642042"/>
                <a:chOff x="3111335" y="1235347"/>
                <a:chExt cx="5646221" cy="4642042"/>
              </a:xfrm>
            </p:grpSpPr>
            <p:graphicFrame>
              <p:nvGraphicFramePr>
                <p:cNvPr id="35"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 name="TextBox 27"/>
                <p:cNvSpPr txBox="1"/>
                <p:nvPr/>
              </p:nvSpPr>
              <p:spPr>
                <a:xfrm rot="1705757">
                  <a:off x="5728464" y="2096558"/>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Desktop</a:t>
                  </a:r>
                </a:p>
              </p:txBody>
            </p:sp>
            <p:sp>
              <p:nvSpPr>
                <p:cNvPr id="37" name="TextBox 28"/>
                <p:cNvSpPr txBox="1"/>
                <p:nvPr/>
              </p:nvSpPr>
              <p:spPr>
                <a:xfrm rot="19603187">
                  <a:off x="5904223" y="4945073"/>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Mobile</a:t>
                  </a:r>
                </a:p>
              </p:txBody>
            </p:sp>
            <p:sp>
              <p:nvSpPr>
                <p:cNvPr id="38"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Xbox</a:t>
                  </a:r>
                </a:p>
              </p:txBody>
            </p:sp>
            <p:sp>
              <p:nvSpPr>
                <p:cNvPr id="39"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IoT</a:t>
                  </a:r>
                </a:p>
              </p:txBody>
            </p:sp>
            <p:sp>
              <p:nvSpPr>
                <p:cNvPr id="40" name="TextBox 31"/>
                <p:cNvSpPr txBox="1"/>
                <p:nvPr/>
              </p:nvSpPr>
              <p:spPr>
                <a:xfrm rot="1818755">
                  <a:off x="4115525" y="4866626"/>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Holographic</a:t>
                  </a:r>
                </a:p>
              </p:txBody>
            </p:sp>
            <p:sp>
              <p:nvSpPr>
                <p:cNvPr id="41" name="TextBox 32"/>
                <p:cNvSpPr txBox="1"/>
                <p:nvPr/>
              </p:nvSpPr>
              <p:spPr>
                <a:xfrm rot="19849316">
                  <a:off x="4200173" y="2134074"/>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Surface Hub</a:t>
                  </a:r>
                </a:p>
              </p:txBody>
            </p:sp>
          </p:grpSp>
          <p:grpSp>
            <p:nvGrpSpPr>
              <p:cNvPr id="32" name="Group 3"/>
              <p:cNvGrpSpPr/>
              <p:nvPr/>
            </p:nvGrpSpPr>
            <p:grpSpPr>
              <a:xfrm>
                <a:off x="4913729" y="2712495"/>
                <a:ext cx="2743200" cy="2743200"/>
                <a:chOff x="4548248" y="2315688"/>
                <a:chExt cx="2743200" cy="2743200"/>
              </a:xfrm>
            </p:grpSpPr>
            <p:sp>
              <p:nvSpPr>
                <p:cNvPr id="33"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34">
                    <a:lnSpc>
                      <a:spcPct val="90000"/>
                    </a:lnSpc>
                    <a:spcBef>
                      <a:spcPts val="441"/>
                    </a:spcBef>
                  </a:pPr>
                  <a:endParaRPr lang="en-US" sz="1471" dirty="0">
                    <a:ln w="38100">
                      <a:noFill/>
                    </a:ln>
                    <a:solidFill>
                      <a:srgbClr val="FFFFFF"/>
                    </a:solidFill>
                  </a:endParaRPr>
                </a:p>
              </p:txBody>
            </p:sp>
            <p:sp>
              <p:nvSpPr>
                <p:cNvPr id="34" name="TextBox 5"/>
                <p:cNvSpPr txBox="1"/>
                <p:nvPr/>
              </p:nvSpPr>
              <p:spPr>
                <a:xfrm>
                  <a:off x="4548248" y="3314197"/>
                  <a:ext cx="2743200" cy="775794"/>
                </a:xfrm>
                <a:prstGeom prst="rect">
                  <a:avLst/>
                </a:prstGeom>
                <a:noFill/>
              </p:spPr>
              <p:txBody>
                <a:bodyPr wrap="square" lIns="100834" tIns="80666" rIns="100834" bIns="80666" rtlCol="0" anchor="ctr">
                  <a:spAutoFit/>
                </a:bodyPr>
                <a:lstStyle/>
                <a:p>
                  <a:pPr algn="ctr" defTabSz="672334">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10" name="Middleware"/>
            <p:cNvGrpSpPr/>
            <p:nvPr/>
          </p:nvGrpSpPr>
          <p:grpSpPr>
            <a:xfrm>
              <a:off x="446603" y="4739528"/>
              <a:ext cx="3017092" cy="1554260"/>
              <a:chOff x="451261" y="4553029"/>
              <a:chExt cx="3017520" cy="1554480"/>
            </a:xfrm>
          </p:grpSpPr>
          <p:sp>
            <p:nvSpPr>
              <p:cNvPr id="28"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107C10"/>
                    </a:solidFill>
                  </a:rPr>
                  <a:t>Middleware Platforms</a:t>
                </a:r>
              </a:p>
            </p:txBody>
          </p:sp>
          <p:sp>
            <p:nvSpPr>
              <p:cNvPr id="29" name="Rectangle 28"/>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Middleware Partners </a:t>
                </a:r>
                <a:r>
                  <a:rPr lang="en-US" sz="882" dirty="0">
                    <a:solidFill>
                      <a:srgbClr val="FFFFFF"/>
                    </a:solidFill>
                    <a:latin typeface="Segoe UI Light"/>
                  </a:rPr>
                  <a:t>(e.g., Xamarin)</a:t>
                </a:r>
              </a:p>
            </p:txBody>
          </p:sp>
          <p:sp>
            <p:nvSpPr>
              <p:cNvPr id="30" name="Rectangle 29"/>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Game Engine Partners </a:t>
                </a:r>
                <a:r>
                  <a:rPr lang="en-US" sz="882" dirty="0">
                    <a:solidFill>
                      <a:srgbClr val="FFFFFF"/>
                    </a:solidFill>
                    <a:latin typeface="Segoe UI Light"/>
                  </a:rPr>
                  <a:t>(e.g., Unity)</a:t>
                </a:r>
              </a:p>
            </p:txBody>
          </p:sp>
        </p:grpSp>
        <p:grpSp>
          <p:nvGrpSpPr>
            <p:cNvPr id="11" name="Windows"/>
            <p:cNvGrpSpPr/>
            <p:nvPr/>
          </p:nvGrpSpPr>
          <p:grpSpPr>
            <a:xfrm>
              <a:off x="446603" y="1529687"/>
              <a:ext cx="3017092" cy="2011394"/>
              <a:chOff x="445801" y="1529417"/>
              <a:chExt cx="3017520" cy="2011680"/>
            </a:xfrm>
          </p:grpSpPr>
          <p:sp>
            <p:nvSpPr>
              <p:cNvPr id="2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00188F"/>
                    </a:solidFill>
                  </a:rPr>
                  <a:t>Windows Platform</a:t>
                </a:r>
              </a:p>
            </p:txBody>
          </p:sp>
          <p:sp>
            <p:nvSpPr>
              <p:cNvPr id="2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a:t>
                </a:r>
                <a:r>
                  <a:rPr lang="en-US" sz="662" dirty="0">
                    <a:solidFill>
                      <a:srgbClr val="FFFFFF"/>
                    </a:solidFill>
                    <a:latin typeface="Segoe UI Light"/>
                  </a:rPr>
                  <a:t>(C++/C#/JS)</a:t>
                </a:r>
              </a:p>
            </p:txBody>
          </p:sp>
          <p:sp>
            <p:nvSpPr>
              <p:cNvPr id="2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a:t>
                </a:r>
                <a:r>
                  <a:rPr lang="en-US" sz="294" dirty="0">
                    <a:solidFill>
                      <a:srgbClr val="FFFFFF"/>
                    </a:solidFill>
                    <a:latin typeface="Segoe UI Light"/>
                  </a:rPr>
                  <a:t> </a:t>
                </a:r>
                <a:r>
                  <a:rPr lang="en-US" sz="662" dirty="0">
                    <a:solidFill>
                      <a:srgbClr val="FFFFFF"/>
                    </a:solidFill>
                    <a:latin typeface="Segoe UI Light"/>
                  </a:rPr>
                  <a:t>(C++/C#/JS)</a:t>
                </a:r>
              </a:p>
            </p:txBody>
          </p:sp>
          <p:sp>
            <p:nvSpPr>
              <p:cNvPr id="2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Project Centennial </a:t>
                </a:r>
                <a:r>
                  <a:rPr lang="en-US" sz="882" dirty="0">
                    <a:solidFill>
                      <a:srgbClr val="FFFFFF"/>
                    </a:solidFill>
                    <a:latin typeface="Segoe UI Light"/>
                  </a:rPr>
                  <a:t>(Classic Apps)</a:t>
                </a:r>
              </a:p>
            </p:txBody>
          </p:sp>
        </p:grpSp>
        <p:grpSp>
          <p:nvGrpSpPr>
            <p:cNvPr id="13" name="Web"/>
            <p:cNvGrpSpPr/>
            <p:nvPr/>
          </p:nvGrpSpPr>
          <p:grpSpPr>
            <a:xfrm>
              <a:off x="8904844" y="1529689"/>
              <a:ext cx="3017092" cy="2011394"/>
              <a:chOff x="8905242" y="1529419"/>
              <a:chExt cx="3017520" cy="2011680"/>
            </a:xfrm>
          </p:grpSpPr>
          <p:sp>
            <p:nvSpPr>
              <p:cNvPr id="20"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D83B01"/>
                    </a:solidFill>
                  </a:rPr>
                  <a:t>Web Platform</a:t>
                </a:r>
              </a:p>
            </p:txBody>
          </p:sp>
          <p:sp>
            <p:nvSpPr>
              <p:cNvPr id="21"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22"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23"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Hosted Web Apps </a:t>
                </a:r>
                <a:r>
                  <a:rPr lang="en-US" sz="882" dirty="0">
                    <a:solidFill>
                      <a:srgbClr val="FFFFFF"/>
                    </a:solidFill>
                    <a:latin typeface="Segoe UI Light"/>
                  </a:rPr>
                  <a:t>(HTML/JS)</a:t>
                </a:r>
              </a:p>
            </p:txBody>
          </p:sp>
        </p:grpSp>
        <p:pic>
          <p:nvPicPr>
            <p:cNvPr id="14" name="Picture 13"/>
            <p:cNvPicPr>
              <a:picLocks noChangeAspect="1"/>
            </p:cNvPicPr>
            <p:nvPr/>
          </p:nvPicPr>
          <p:blipFill>
            <a:blip r:embed="rId7">
              <a:duotone>
                <a:schemeClr val="bg2">
                  <a:shade val="45000"/>
                  <a:satMod val="135000"/>
                </a:schemeClr>
                <a:prstClr val="white"/>
              </a:duotone>
            </a:blip>
            <a:stretch>
              <a:fillRect/>
            </a:stretch>
          </p:blipFill>
          <p:spPr>
            <a:xfrm>
              <a:off x="11276228" y="5345956"/>
              <a:ext cx="394843" cy="162737"/>
            </a:xfrm>
            <a:prstGeom prst="rect">
              <a:avLst/>
            </a:prstGeom>
          </p:spPr>
        </p:pic>
        <p:pic>
          <p:nvPicPr>
            <p:cNvPr id="15" name="Picture 14"/>
            <p:cNvPicPr>
              <a:picLocks noChangeAspect="1"/>
            </p:cNvPicPr>
            <p:nvPr/>
          </p:nvPicPr>
          <p:blipFill>
            <a:blip r:embed="rId7">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16" name="Mobile"/>
            <p:cNvGrpSpPr/>
            <p:nvPr/>
          </p:nvGrpSpPr>
          <p:grpSpPr>
            <a:xfrm>
              <a:off x="8892950" y="4719533"/>
              <a:ext cx="3017092" cy="1554260"/>
              <a:chOff x="8716712" y="4533033"/>
              <a:chExt cx="3017520" cy="1554480"/>
            </a:xfrm>
          </p:grpSpPr>
          <p:sp>
            <p:nvSpPr>
              <p:cNvPr id="17"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B4009E"/>
                    </a:solidFill>
                  </a:rPr>
                  <a:t>Other Mobile Platforms</a:t>
                </a:r>
              </a:p>
            </p:txBody>
          </p:sp>
          <p:sp>
            <p:nvSpPr>
              <p:cNvPr id="18" name="Rectangle 17"/>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19" name="Rectangle 18"/>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Project Islandwood </a:t>
                </a:r>
                <a:r>
                  <a:rPr lang="en-US" sz="793" dirty="0">
                    <a:solidFill>
                      <a:srgbClr val="FFFFFF"/>
                    </a:solidFill>
                    <a:latin typeface="Segoe UI Light"/>
                  </a:rPr>
                  <a:t>(Objective C/C++)</a:t>
                </a:r>
              </a:p>
            </p:txBody>
          </p:sp>
        </p:grpSp>
      </p:grpSp>
    </p:spTree>
    <p:extLst>
      <p:ext uri="{BB962C8B-B14F-4D97-AF65-F5344CB8AC3E}">
        <p14:creationId xmlns:p14="http://schemas.microsoft.com/office/powerpoint/2010/main" val="420875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ru-RU" dirty="0"/>
            </a:br>
            <a:br>
              <a:rPr lang="ru-RU" dirty="0"/>
            </a:br>
            <a:br>
              <a:rPr lang="ru-RU" dirty="0"/>
            </a:br>
            <a:br>
              <a:rPr lang="ru-RU" dirty="0"/>
            </a:br>
            <a:br>
              <a:rPr lang="ru-RU" dirty="0"/>
            </a:br>
            <a:br>
              <a:rPr lang="ru-RU" dirty="0"/>
            </a:br>
            <a:r>
              <a:rPr lang="en-US" dirty="0"/>
              <a:t>Q&amp;A</a:t>
            </a:r>
          </a:p>
        </p:txBody>
      </p:sp>
      <p:sp>
        <p:nvSpPr>
          <p:cNvPr id="3" name="Content Placeholder 2"/>
          <p:cNvSpPr>
            <a:spLocks noGrp="1"/>
          </p:cNvSpPr>
          <p:nvPr>
            <p:ph idx="1"/>
          </p:nvPr>
        </p:nvSpPr>
        <p:spPr/>
        <p:txBody>
          <a:bodyPr/>
          <a:lstStyle/>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Alex.Krakovetskiy@devrain.com</a:t>
            </a:r>
            <a:endParaRPr lang="en-US" dirty="0"/>
          </a:p>
          <a:p>
            <a:pPr marL="0" indent="0">
              <a:buNone/>
            </a:pPr>
            <a:r>
              <a:rPr lang="en-US" dirty="0"/>
              <a:t>@</a:t>
            </a:r>
            <a:r>
              <a:rPr lang="en-US" dirty="0" err="1"/>
              <a:t>msugvnua</a:t>
            </a:r>
            <a:endParaRPr lang="en-US" dirty="0"/>
          </a:p>
          <a:p>
            <a:pPr marL="0" indent="0">
              <a:buNone/>
            </a:pPr>
            <a:endParaRPr lang="en-US" dirty="0"/>
          </a:p>
        </p:txBody>
      </p:sp>
    </p:spTree>
    <p:extLst>
      <p:ext uri="{BB962C8B-B14F-4D97-AF65-F5344CB8AC3E}">
        <p14:creationId xmlns:p14="http://schemas.microsoft.com/office/powerpoint/2010/main" val="275080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Bridges</a:t>
            </a:r>
          </a:p>
        </p:txBody>
      </p:sp>
      <p:sp>
        <p:nvSpPr>
          <p:cNvPr id="4" name="Content Placeholder 3"/>
          <p:cNvSpPr>
            <a:spLocks noGrp="1"/>
          </p:cNvSpPr>
          <p:nvPr>
            <p:ph idx="1"/>
          </p:nvPr>
        </p:nvSpPr>
        <p:spPr>
          <a:xfrm>
            <a:off x="838200" y="1882775"/>
            <a:ext cx="3920412" cy="4351338"/>
          </a:xfrm>
        </p:spPr>
        <p:txBody>
          <a:bodyPr>
            <a:normAutofit fontScale="92500" lnSpcReduction="10000"/>
          </a:bodyPr>
          <a:lstStyle/>
          <a:p>
            <a:pPr marL="457200" indent="-457200">
              <a:lnSpc>
                <a:spcPct val="120000"/>
              </a:lnSpc>
              <a:buFont typeface="+mj-lt"/>
              <a:buAutoNum type="arabicPeriod"/>
            </a:pPr>
            <a:r>
              <a:rPr lang="en-US" sz="2400" dirty="0"/>
              <a:t>Desktop Bridge (Project Centennial)</a:t>
            </a:r>
          </a:p>
          <a:p>
            <a:pPr marL="457200" indent="-457200">
              <a:lnSpc>
                <a:spcPct val="120000"/>
              </a:lnSpc>
              <a:buFont typeface="+mj-lt"/>
              <a:buAutoNum type="arabicPeriod"/>
            </a:pPr>
            <a:r>
              <a:rPr lang="en-US" sz="2400" dirty="0"/>
              <a:t>Hosted Web Apps (”Project Westminster”)</a:t>
            </a:r>
          </a:p>
          <a:p>
            <a:pPr marL="457200" indent="-457200">
              <a:lnSpc>
                <a:spcPct val="120000"/>
              </a:lnSpc>
              <a:buFont typeface="+mj-lt"/>
              <a:buAutoNum type="arabicPeriod"/>
            </a:pPr>
            <a:r>
              <a:rPr lang="en-US" sz="2400" dirty="0" err="1"/>
              <a:t>Mobilize.Net’s</a:t>
            </a:r>
            <a:r>
              <a:rPr lang="en-US" sz="2400" dirty="0"/>
              <a:t> Silverlight Bridge</a:t>
            </a:r>
          </a:p>
          <a:p>
            <a:pPr marL="457200" indent="-457200">
              <a:lnSpc>
                <a:spcPct val="120000"/>
              </a:lnSpc>
              <a:buFont typeface="+mj-lt"/>
              <a:buAutoNum type="arabicPeriod"/>
            </a:pPr>
            <a:r>
              <a:rPr lang="en-US" sz="2400" dirty="0">
                <a:solidFill>
                  <a:srgbClr val="C00000"/>
                </a:solidFill>
              </a:rPr>
              <a:t>Windows Bridge for iOS (“Project Islandwood”)</a:t>
            </a:r>
          </a:p>
          <a:p>
            <a:pPr marL="457200" indent="-457200">
              <a:lnSpc>
                <a:spcPct val="120000"/>
              </a:lnSpc>
              <a:buFont typeface="+mj-lt"/>
              <a:buAutoNum type="arabicPeriod"/>
            </a:pPr>
            <a:r>
              <a:rPr lang="en-US" sz="2400" dirty="0">
                <a:solidFill>
                  <a:srgbClr val="C00000"/>
                </a:solidFill>
              </a:rPr>
              <a:t>Windows Bridge for Android (”Project Astoria”)</a:t>
            </a:r>
          </a:p>
          <a:p>
            <a:pPr marL="457200" indent="-457200">
              <a:lnSpc>
                <a:spcPct val="120000"/>
              </a:lnSpc>
              <a:buFont typeface="+mj-lt"/>
              <a:buAutoNum type="arabicPeriod"/>
            </a:pP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12" y="1683722"/>
            <a:ext cx="6504100" cy="3657600"/>
          </a:xfrm>
          <a:prstGeom prst="rect">
            <a:avLst/>
          </a:prstGeom>
        </p:spPr>
      </p:pic>
      <p:sp>
        <p:nvSpPr>
          <p:cNvPr id="7" name="Rectangle 6"/>
          <p:cNvSpPr/>
          <p:nvPr/>
        </p:nvSpPr>
        <p:spPr>
          <a:xfrm>
            <a:off x="6431919" y="5547796"/>
            <a:ext cx="5548570" cy="369332"/>
          </a:xfrm>
          <a:prstGeom prst="rect">
            <a:avLst/>
          </a:prstGeom>
        </p:spPr>
        <p:txBody>
          <a:bodyPr wrap="none">
            <a:spAutoFit/>
          </a:bodyPr>
          <a:lstStyle/>
          <a:p>
            <a:r>
              <a:rPr lang="en-US" dirty="0">
                <a:hlinkClick r:id="rId3"/>
              </a:rPr>
              <a:t>https://developer.microsoft.com/en-us/windows/bridges</a:t>
            </a:r>
            <a:r>
              <a:rPr lang="en-US" dirty="0"/>
              <a:t> </a:t>
            </a:r>
          </a:p>
        </p:txBody>
      </p:sp>
    </p:spTree>
    <p:extLst>
      <p:ext uri="{BB962C8B-B14F-4D97-AF65-F5344CB8AC3E}">
        <p14:creationId xmlns:p14="http://schemas.microsoft.com/office/powerpoint/2010/main" val="295650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History</a:t>
            </a:r>
          </a:p>
        </p:txBody>
      </p:sp>
      <p:sp>
        <p:nvSpPr>
          <p:cNvPr id="4" name="Content Placeholder 3"/>
          <p:cNvSpPr>
            <a:spLocks noGrp="1"/>
          </p:cNvSpPr>
          <p:nvPr>
            <p:ph idx="1"/>
          </p:nvPr>
        </p:nvSpPr>
        <p:spPr>
          <a:xfrm>
            <a:off x="838200" y="1882775"/>
            <a:ext cx="3920412" cy="4351338"/>
          </a:xfrm>
        </p:spPr>
        <p:txBody>
          <a:bodyPr>
            <a:normAutofit/>
          </a:bodyPr>
          <a:lstStyle/>
          <a:p>
            <a:pPr marL="457200" indent="-457200">
              <a:lnSpc>
                <a:spcPct val="120000"/>
              </a:lnSpc>
              <a:buFont typeface="+mj-lt"/>
              <a:buAutoNum type="arabicPeriod"/>
            </a:pPr>
            <a:r>
              <a:rPr lang="en-US" sz="2400" dirty="0"/>
              <a:t>Microsoft and Xamarin Expand Global Partnership (November 12, 2014) </a:t>
            </a:r>
          </a:p>
          <a:p>
            <a:pPr marL="457200" indent="-457200">
              <a:lnSpc>
                <a:spcPct val="120000"/>
              </a:lnSpc>
              <a:buFont typeface="+mj-lt"/>
              <a:buAutoNum type="arabicPeriod"/>
            </a:pPr>
            <a:r>
              <a:rPr lang="en-US" sz="2400" dirty="0"/>
              <a:t>Microsoft Agrees to Acquire Xamarin (February 24,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254" y="1831975"/>
            <a:ext cx="6825143" cy="3840480"/>
          </a:xfrm>
          <a:prstGeom prst="rect">
            <a:avLst/>
          </a:prstGeom>
        </p:spPr>
      </p:pic>
    </p:spTree>
    <p:extLst>
      <p:ext uri="{BB962C8B-B14F-4D97-AF65-F5344CB8AC3E}">
        <p14:creationId xmlns:p14="http://schemas.microsoft.com/office/powerpoint/2010/main" val="120003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21748"/>
          </a:xfrm>
        </p:spPr>
        <p:txBody>
          <a:bodyPr>
            <a:normAutofit/>
          </a:bodyPr>
          <a:lstStyle/>
          <a:p>
            <a:br>
              <a:rPr lang="en-US" dirty="0"/>
            </a:br>
            <a:r>
              <a:rPr lang="en-US" dirty="0"/>
              <a:t>Anything you can do in Objective-C, Swift, or Java can be done in C# and Visual Studio with </a:t>
            </a:r>
            <a:r>
              <a:rPr lang="en-US" dirty="0" err="1"/>
              <a:t>Xamarin</a:t>
            </a:r>
            <a:r>
              <a:rPr lang="en-US" dirty="0"/>
              <a:t>.</a:t>
            </a:r>
          </a:p>
        </p:txBody>
      </p:sp>
    </p:spTree>
    <p:extLst>
      <p:ext uri="{BB962C8B-B14F-4D97-AF65-F5344CB8AC3E}">
        <p14:creationId xmlns:p14="http://schemas.microsoft.com/office/powerpoint/2010/main" val="295011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Drawbacks </a:t>
            </a:r>
          </a:p>
        </p:txBody>
      </p:sp>
      <p:sp>
        <p:nvSpPr>
          <p:cNvPr id="4" name="Content Placeholder 3"/>
          <p:cNvSpPr>
            <a:spLocks noGrp="1"/>
          </p:cNvSpPr>
          <p:nvPr>
            <p:ph idx="1"/>
          </p:nvPr>
        </p:nvSpPr>
        <p:spPr>
          <a:xfrm>
            <a:off x="838199" y="1882775"/>
            <a:ext cx="8349343" cy="4351338"/>
          </a:xfrm>
        </p:spPr>
        <p:txBody>
          <a:bodyPr>
            <a:normAutofit fontScale="85000" lnSpcReduction="20000"/>
          </a:bodyPr>
          <a:lstStyle/>
          <a:p>
            <a:pPr marL="457200" indent="-457200">
              <a:lnSpc>
                <a:spcPct val="120000"/>
              </a:lnSpc>
              <a:buFont typeface="+mj-lt"/>
              <a:buAutoNum type="arabicPeriod"/>
            </a:pPr>
            <a:r>
              <a:rPr lang="en-US" sz="2400" dirty="0"/>
              <a:t>Price. It’s not cheap. </a:t>
            </a:r>
          </a:p>
          <a:p>
            <a:pPr marL="457200" indent="-457200">
              <a:lnSpc>
                <a:spcPct val="120000"/>
              </a:lnSpc>
              <a:buFont typeface="+mj-lt"/>
              <a:buAutoNum type="arabicPeriod"/>
            </a:pPr>
            <a:r>
              <a:rPr lang="en-US" sz="2400" dirty="0"/>
              <a:t>Minor bugs &amp; updates issues.</a:t>
            </a:r>
          </a:p>
          <a:p>
            <a:pPr marL="457200" indent="-457200">
              <a:lnSpc>
                <a:spcPct val="120000"/>
              </a:lnSpc>
              <a:buFont typeface="+mj-lt"/>
              <a:buAutoNum type="arabicPeriod"/>
            </a:pPr>
            <a:r>
              <a:rPr lang="en-US" sz="2400" dirty="0"/>
              <a:t>Applications binaries size is bigger.</a:t>
            </a:r>
          </a:p>
          <a:p>
            <a:pPr marL="457200" indent="-457200">
              <a:lnSpc>
                <a:spcPct val="120000"/>
              </a:lnSpc>
              <a:buFont typeface="+mj-lt"/>
              <a:buAutoNum type="arabicPeriod"/>
            </a:pPr>
            <a:r>
              <a:rPr lang="en-US" sz="2400" dirty="0"/>
              <a:t>Mac machine is required.</a:t>
            </a:r>
          </a:p>
          <a:p>
            <a:pPr marL="457200" indent="-457200">
              <a:lnSpc>
                <a:spcPct val="120000"/>
              </a:lnSpc>
              <a:buFont typeface="+mj-lt"/>
              <a:buAutoNum type="arabicPeriod"/>
            </a:pPr>
            <a:r>
              <a:rPr lang="en-US" sz="2400" dirty="0"/>
              <a:t>Harder to find </a:t>
            </a:r>
            <a:r>
              <a:rPr lang="en-US" sz="2400" dirty="0" err="1"/>
              <a:t>Xamarin</a:t>
            </a:r>
            <a:r>
              <a:rPr lang="en-US" sz="2400" dirty="0"/>
              <a:t> developers. </a:t>
            </a:r>
          </a:p>
          <a:p>
            <a:pPr marL="457200" indent="-457200">
              <a:lnSpc>
                <a:spcPct val="120000"/>
              </a:lnSpc>
              <a:buFont typeface="+mj-lt"/>
              <a:buAutoNum type="arabicPeriod"/>
            </a:pPr>
            <a:r>
              <a:rPr lang="en-US" sz="2400" dirty="0" err="1"/>
              <a:t>Xamarin.Forms</a:t>
            </a:r>
            <a:r>
              <a:rPr lang="en-US" sz="2400" dirty="0"/>
              <a:t> are not suitable for all project types.</a:t>
            </a:r>
          </a:p>
          <a:p>
            <a:pPr marL="457200" indent="-457200">
              <a:lnSpc>
                <a:spcPct val="120000"/>
              </a:lnSpc>
              <a:buFont typeface="+mj-lt"/>
              <a:buAutoNum type="arabicPeriod"/>
            </a:pPr>
            <a:r>
              <a:rPr lang="en-US" sz="2400" dirty="0"/>
              <a:t>Not the best choice for rich UI apps with poor business logic.</a:t>
            </a:r>
          </a:p>
          <a:p>
            <a:pPr marL="457200" indent="-457200">
              <a:lnSpc>
                <a:spcPct val="120000"/>
              </a:lnSpc>
              <a:buFont typeface="+mj-lt"/>
              <a:buAutoNum type="arabicPeriod"/>
            </a:pPr>
            <a:r>
              <a:rPr lang="en-US" sz="2400" dirty="0"/>
              <a:t>Small community comparing to iOS/Android/.NET but it’s growing.</a:t>
            </a:r>
          </a:p>
          <a:p>
            <a:pPr marL="457200" indent="-457200">
              <a:lnSpc>
                <a:spcPct val="120000"/>
              </a:lnSpc>
              <a:buFont typeface="+mj-lt"/>
              <a:buAutoNum type="arabicPeriod"/>
            </a:pPr>
            <a:r>
              <a:rPr lang="en-US" sz="2400" dirty="0"/>
              <a:t>Suitable only for new apps.</a:t>
            </a:r>
          </a:p>
          <a:p>
            <a:pPr marL="457200" indent="-457200">
              <a:lnSpc>
                <a:spcPct val="120000"/>
              </a:lnSpc>
              <a:buFont typeface="+mj-lt"/>
              <a:buAutoNum type="arabicPeriod"/>
            </a:pPr>
            <a:r>
              <a:rPr lang="en-US" sz="2400" dirty="0"/>
              <a:t>Customers are afraid of cross-platform tools. </a:t>
            </a:r>
          </a:p>
        </p:txBody>
      </p:sp>
    </p:spTree>
    <p:extLst>
      <p:ext uri="{BB962C8B-B14F-4D97-AF65-F5344CB8AC3E}">
        <p14:creationId xmlns:p14="http://schemas.microsoft.com/office/powerpoint/2010/main" val="383311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Effect transition="in" filter="fade">
                                      <p:cBhvr>
                                        <p:cTn id="70" dur="1000"/>
                                        <p:tgtEl>
                                          <p:spTgt spid="4">
                                            <p:txEl>
                                              <p:pRg st="9" end="9"/>
                                            </p:txEl>
                                          </p:spTgt>
                                        </p:tgtEl>
                                      </p:cBhvr>
                                    </p:animEffect>
                                    <p:anim calcmode="lin" valueType="num">
                                      <p:cBhvr>
                                        <p:cTn id="71"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4182</TotalTime>
  <Words>923</Words>
  <Application>Microsoft Office PowerPoint</Application>
  <PresentationFormat>Widescreen</PresentationFormat>
  <Paragraphs>201</Paragraphs>
  <Slides>50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50</vt:i4>
      </vt:variant>
    </vt:vector>
  </HeadingPairs>
  <TitlesOfParts>
    <vt:vector size="60" baseType="lpstr">
      <vt:lpstr>ＭＳ Ｐゴシック</vt:lpstr>
      <vt:lpstr>Arial</vt:lpstr>
      <vt:lpstr>Avenir LT Pro 45 Book</vt:lpstr>
      <vt:lpstr>Calibri</vt:lpstr>
      <vt:lpstr>Segoe Pro Semibold</vt:lpstr>
      <vt:lpstr>Segoe UI</vt:lpstr>
      <vt:lpstr>Segoe UI Light</vt:lpstr>
      <vt:lpstr>Segoe UI Semilight</vt:lpstr>
      <vt:lpstr>Office Theme</vt:lpstr>
      <vt:lpstr>2_5-30405_Build_Template_16x9_LightBlue_Color_Background</vt:lpstr>
      <vt:lpstr> Introduction to Xamarin  Oleksandr Krakovetskyi CEO, DevRain Solutions @sashaeve, alex.krakovetskiy@devrain.com</vt:lpstr>
      <vt:lpstr>About</vt:lpstr>
      <vt:lpstr>Agenda</vt:lpstr>
      <vt:lpstr>Platform Convergence Journey</vt:lpstr>
      <vt:lpstr>Universal Windows Platform</vt:lpstr>
      <vt:lpstr>Windows Bridges</vt:lpstr>
      <vt:lpstr>Xamarin History</vt:lpstr>
      <vt:lpstr> Anything you can do in Objective-C, Swift, or Java can be done in C# and Visual Studio with Xamarin.</vt:lpstr>
      <vt:lpstr>Drawbacks </vt:lpstr>
      <vt:lpstr>Complete Mobile Ecosystem</vt:lpstr>
      <vt:lpstr>Write Once, Run Anywhere</vt:lpstr>
      <vt:lpstr>Code Sharing Architectural Approaches </vt:lpstr>
      <vt:lpstr>Xamarin.Forms</vt:lpstr>
      <vt:lpstr>Windows APIs</vt:lpstr>
      <vt:lpstr>iOS – 100% API Coverage</vt:lpstr>
      <vt:lpstr>Android – 100% API Coverage</vt:lpstr>
      <vt:lpstr>          Code sharing stats</vt:lpstr>
      <vt:lpstr>Native Performance</vt:lpstr>
      <vt:lpstr>         Always up to date</vt:lpstr>
      <vt:lpstr>Xamarin for Visual Studio</vt:lpstr>
      <vt:lpstr>Xamarin Studio - Mac</vt:lpstr>
      <vt:lpstr>Visual Studio for Mac</vt:lpstr>
      <vt:lpstr>Visual Studio iOS Simulator Remoting</vt:lpstr>
      <vt:lpstr>Platform Specific Code</vt:lpstr>
      <vt:lpstr>Plugins for Xamarin</vt:lpstr>
      <vt:lpstr>Xamarin Test Cloud: Testing on Real Devices </vt:lpstr>
      <vt:lpstr>Continuously Product Improvements</vt:lpstr>
      <vt:lpstr>Xamarin University </vt:lpstr>
      <vt:lpstr>Visual Studio Mobile Center (Preview)</vt:lpstr>
      <vt:lpstr>Appium in Xamarin Test Cloud</vt:lpstr>
      <vt:lpstr>Xamarin Profiler</vt:lpstr>
      <vt:lpstr>Xamarin Inspector</vt:lpstr>
      <vt:lpstr>Xamarin Workbooks</vt:lpstr>
      <vt:lpstr>Xamarin.Forms 3.0</vt:lpstr>
      <vt:lpstr>Xamarin Ukraine Telegram Chat</vt:lpstr>
      <vt:lpstr>      Q&amp;A</vt:lpstr>
      <vt:lpstr> Connected &amp; Disconnected Apps with Azure Mobile Apps  Oleksandr Krakovetskyi CEO, DevRain Solutions @msugvnua, alex.krakovetskiy@devrain.com</vt:lpstr>
      <vt:lpstr>PowerPoint Presentation</vt:lpstr>
      <vt:lpstr>Azure Mobile Apps</vt:lpstr>
      <vt:lpstr>Why Azure Mobile Apps?</vt:lpstr>
      <vt:lpstr>Create a Mobile Service</vt:lpstr>
      <vt:lpstr>Create tables</vt:lpstr>
      <vt:lpstr>Query local table</vt:lpstr>
      <vt:lpstr>Push and pull with sync table</vt:lpstr>
      <vt:lpstr>User authentication</vt:lpstr>
      <vt:lpstr>Push notifications Notification Hub</vt:lpstr>
      <vt:lpstr>File sync</vt:lpstr>
      <vt:lpstr>Visual Studio Mobile Center (PREVIEW)</vt:lpstr>
      <vt:lpstr>Azure Cognitive Services</vt:lpstr>
      <vt:lpstr>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Oleg Katerinyuk (Ancor Personnel)</dc:creator>
  <cp:lastModifiedBy>Oleksandr Krakovetskyi</cp:lastModifiedBy>
  <cp:revision>203</cp:revision>
  <dcterms:created xsi:type="dcterms:W3CDTF">2013-04-04T08:15:00Z</dcterms:created>
  <dcterms:modified xsi:type="dcterms:W3CDTF">2017-07-27T20:52:59Z</dcterms:modified>
</cp:coreProperties>
</file>